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466" r:id="rId3"/>
    <p:sldId id="1839" r:id="rId4"/>
    <p:sldId id="257" r:id="rId5"/>
    <p:sldId id="263" r:id="rId6"/>
    <p:sldId id="258" r:id="rId7"/>
    <p:sldId id="259" r:id="rId8"/>
    <p:sldId id="261" r:id="rId9"/>
    <p:sldId id="2076137292" r:id="rId10"/>
    <p:sldId id="2076137295" r:id="rId11"/>
    <p:sldId id="2076137299" r:id="rId12"/>
    <p:sldId id="2076137300" r:id="rId13"/>
    <p:sldId id="2076137301" r:id="rId14"/>
    <p:sldId id="4304" r:id="rId15"/>
    <p:sldId id="2076137306" r:id="rId16"/>
    <p:sldId id="2076137304" r:id="rId17"/>
    <p:sldId id="1833" r:id="rId18"/>
    <p:sldId id="1882" r:id="rId19"/>
    <p:sldId id="1590" r:id="rId20"/>
    <p:sldId id="1863" r:id="rId21"/>
    <p:sldId id="1864" r:id="rId22"/>
    <p:sldId id="1865" r:id="rId23"/>
    <p:sldId id="4291" r:id="rId24"/>
    <p:sldId id="264" r:id="rId25"/>
    <p:sldId id="40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6F6"/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3" autoAdjust="0"/>
    <p:restoredTop sz="94660"/>
  </p:normalViewPr>
  <p:slideViewPr>
    <p:cSldViewPr snapToGrid="0">
      <p:cViewPr>
        <p:scale>
          <a:sx n="66" d="100"/>
          <a:sy n="66" d="100"/>
        </p:scale>
        <p:origin x="-18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11/15/2019 9:58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9:58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11/16/2019 9:45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24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11/16/2019 10:08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43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11/16/2019 10:04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81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11/16/2019 9:55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03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E99601-8E87-4182-A307-05851320F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0" y="1122363"/>
            <a:ext cx="6756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500" y="3602038"/>
            <a:ext cx="6756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880026-7A2F-48A4-BCBA-59535A552C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6415504"/>
            <a:ext cx="2198738" cy="44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emf"/><Relationship Id="rId26" Type="http://schemas.openxmlformats.org/officeDocument/2006/relationships/image" Target="../media/image56.svg"/><Relationship Id="rId39" Type="http://schemas.openxmlformats.org/officeDocument/2006/relationships/image" Target="../media/image64.png"/><Relationship Id="rId21" Type="http://schemas.openxmlformats.org/officeDocument/2006/relationships/image" Target="../media/image51.png"/><Relationship Id="rId34" Type="http://schemas.openxmlformats.org/officeDocument/2006/relationships/image" Target="../media/image62.png"/><Relationship Id="rId42" Type="http://schemas.openxmlformats.org/officeDocument/2006/relationships/image" Target="../media/image67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6.svg"/><Relationship Id="rId29" Type="http://schemas.openxmlformats.org/officeDocument/2006/relationships/image" Target="../media/image59.svg"/><Relationship Id="rId1" Type="http://schemas.openxmlformats.org/officeDocument/2006/relationships/tags" Target="../tags/tag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24" Type="http://schemas.openxmlformats.org/officeDocument/2006/relationships/image" Target="../media/image54.svg"/><Relationship Id="rId32" Type="http://schemas.openxmlformats.org/officeDocument/2006/relationships/image" Target="../media/image31.png"/><Relationship Id="rId37" Type="http://schemas.openxmlformats.org/officeDocument/2006/relationships/image" Target="../media/image63.png"/><Relationship Id="rId40" Type="http://schemas.openxmlformats.org/officeDocument/2006/relationships/image" Target="../media/image65.png"/><Relationship Id="rId45" Type="http://schemas.microsoft.com/office/2007/relationships/hdphoto" Target="../media/hdphoto2.wdp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30.sv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svg"/><Relationship Id="rId44" Type="http://schemas.openxmlformats.org/officeDocument/2006/relationships/image" Target="../media/image6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29.png"/><Relationship Id="rId43" Type="http://schemas.openxmlformats.org/officeDocument/2006/relationships/image" Target="../media/image68.svg"/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32.svg"/><Relationship Id="rId38" Type="http://schemas.microsoft.com/office/2007/relationships/hdphoto" Target="../media/hdphoto1.wdp"/><Relationship Id="rId46" Type="http://schemas.openxmlformats.org/officeDocument/2006/relationships/image" Target="../media/image15.png"/><Relationship Id="rId20" Type="http://schemas.openxmlformats.org/officeDocument/2006/relationships/image" Target="../media/image50.emf"/><Relationship Id="rId41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62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55.png"/><Relationship Id="rId7" Type="http://schemas.openxmlformats.org/officeDocument/2006/relationships/image" Target="../media/image70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32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0.emf"/><Relationship Id="rId20" Type="http://schemas.openxmlformats.org/officeDocument/2006/relationships/image" Target="../media/image54.svg"/><Relationship Id="rId29" Type="http://schemas.openxmlformats.org/officeDocument/2006/relationships/image" Target="../media/image66.png"/><Relationship Id="rId1" Type="http://schemas.openxmlformats.org/officeDocument/2006/relationships/tags" Target="../tags/tag3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24" Type="http://schemas.openxmlformats.org/officeDocument/2006/relationships/image" Target="../media/image31.png"/><Relationship Id="rId5" Type="http://schemas.openxmlformats.org/officeDocument/2006/relationships/image" Target="../media/image36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5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31" Type="http://schemas.openxmlformats.org/officeDocument/2006/relationships/image" Target="../media/image68.sv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14" Type="http://schemas.openxmlformats.org/officeDocument/2006/relationships/image" Target="../media/image48.emf"/><Relationship Id="rId22" Type="http://schemas.openxmlformats.org/officeDocument/2006/relationships/image" Target="../media/image56.svg"/><Relationship Id="rId27" Type="http://schemas.openxmlformats.org/officeDocument/2006/relationships/image" Target="../media/image38.png"/><Relationship Id="rId30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62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5.png"/><Relationship Id="rId7" Type="http://schemas.openxmlformats.org/officeDocument/2006/relationships/image" Target="../media/image70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32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0.emf"/><Relationship Id="rId20" Type="http://schemas.openxmlformats.org/officeDocument/2006/relationships/image" Target="../media/image54.svg"/><Relationship Id="rId29" Type="http://schemas.openxmlformats.org/officeDocument/2006/relationships/image" Target="../media/image66.png"/><Relationship Id="rId1" Type="http://schemas.openxmlformats.org/officeDocument/2006/relationships/tags" Target="../tags/tag4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24" Type="http://schemas.openxmlformats.org/officeDocument/2006/relationships/image" Target="../media/image31.png"/><Relationship Id="rId5" Type="http://schemas.openxmlformats.org/officeDocument/2006/relationships/image" Target="../media/image36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5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31" Type="http://schemas.openxmlformats.org/officeDocument/2006/relationships/image" Target="../media/image68.sv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14" Type="http://schemas.openxmlformats.org/officeDocument/2006/relationships/image" Target="../media/image48.emf"/><Relationship Id="rId22" Type="http://schemas.openxmlformats.org/officeDocument/2006/relationships/image" Target="../media/image56.svg"/><Relationship Id="rId27" Type="http://schemas.openxmlformats.org/officeDocument/2006/relationships/image" Target="../media/image38.png"/><Relationship Id="rId30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49.png"/><Relationship Id="rId39" Type="http://schemas.openxmlformats.org/officeDocument/2006/relationships/image" Target="../media/image38.png"/><Relationship Id="rId21" Type="http://schemas.openxmlformats.org/officeDocument/2006/relationships/image" Target="../media/image64.png"/><Relationship Id="rId34" Type="http://schemas.openxmlformats.org/officeDocument/2006/relationships/image" Target="../media/image60.png"/><Relationship Id="rId42" Type="http://schemas.openxmlformats.org/officeDocument/2006/relationships/image" Target="../media/image69.png"/><Relationship Id="rId47" Type="http://schemas.openxmlformats.org/officeDocument/2006/relationships/image" Target="../media/image75.png"/><Relationship Id="rId50" Type="http://schemas.openxmlformats.org/officeDocument/2006/relationships/image" Target="../media/image77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2.png"/><Relationship Id="rId29" Type="http://schemas.openxmlformats.org/officeDocument/2006/relationships/image" Target="../media/image52.svg"/><Relationship Id="rId11" Type="http://schemas.openxmlformats.org/officeDocument/2006/relationships/image" Target="../media/image73.png"/><Relationship Id="rId24" Type="http://schemas.openxmlformats.org/officeDocument/2006/relationships/image" Target="../media/image47.png"/><Relationship Id="rId32" Type="http://schemas.openxmlformats.org/officeDocument/2006/relationships/image" Target="../media/image58.png"/><Relationship Id="rId37" Type="http://schemas.openxmlformats.org/officeDocument/2006/relationships/image" Target="../media/image32.svg"/><Relationship Id="rId40" Type="http://schemas.openxmlformats.org/officeDocument/2006/relationships/image" Target="../media/image29.png"/><Relationship Id="rId45" Type="http://schemas.openxmlformats.org/officeDocument/2006/relationships/image" Target="../media/image67.png"/><Relationship Id="rId5" Type="http://schemas.openxmlformats.org/officeDocument/2006/relationships/image" Target="../media/image36.png"/><Relationship Id="rId15" Type="http://schemas.openxmlformats.org/officeDocument/2006/relationships/image" Target="../media/image41.sv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36" Type="http://schemas.openxmlformats.org/officeDocument/2006/relationships/image" Target="../media/image31.png"/><Relationship Id="rId49" Type="http://schemas.openxmlformats.org/officeDocument/2006/relationships/image" Target="../media/image76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31" Type="http://schemas.openxmlformats.org/officeDocument/2006/relationships/image" Target="../media/image56.svg"/><Relationship Id="rId44" Type="http://schemas.openxmlformats.org/officeDocument/2006/relationships/image" Target="../media/image74.png"/><Relationship Id="rId4" Type="http://schemas.openxmlformats.org/officeDocument/2006/relationships/image" Target="../media/image35.png"/><Relationship Id="rId9" Type="http://schemas.openxmlformats.org/officeDocument/2006/relationships/image" Target="../media/image53.png"/><Relationship Id="rId14" Type="http://schemas.openxmlformats.org/officeDocument/2006/relationships/image" Target="../media/image40.png"/><Relationship Id="rId22" Type="http://schemas.openxmlformats.org/officeDocument/2006/relationships/image" Target="../media/image45.png"/><Relationship Id="rId27" Type="http://schemas.openxmlformats.org/officeDocument/2006/relationships/image" Target="../media/image50.emf"/><Relationship Id="rId30" Type="http://schemas.openxmlformats.org/officeDocument/2006/relationships/image" Target="../media/image55.png"/><Relationship Id="rId35" Type="http://schemas.openxmlformats.org/officeDocument/2006/relationships/image" Target="../media/image61.svg"/><Relationship Id="rId43" Type="http://schemas.microsoft.com/office/2007/relationships/hdphoto" Target="../media/hdphoto2.wdp"/><Relationship Id="rId48" Type="http://schemas.openxmlformats.org/officeDocument/2006/relationships/image" Target="../media/image5.png"/><Relationship Id="rId8" Type="http://schemas.openxmlformats.org/officeDocument/2006/relationships/image" Target="../media/image72.png"/><Relationship Id="rId51" Type="http://schemas.openxmlformats.org/officeDocument/2006/relationships/image" Target="../media/image78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70.png"/><Relationship Id="rId17" Type="http://schemas.openxmlformats.org/officeDocument/2006/relationships/image" Target="../media/image43.png"/><Relationship Id="rId25" Type="http://schemas.openxmlformats.org/officeDocument/2006/relationships/image" Target="../media/image48.emf"/><Relationship Id="rId33" Type="http://schemas.openxmlformats.org/officeDocument/2006/relationships/image" Target="../media/image59.svg"/><Relationship Id="rId38" Type="http://schemas.openxmlformats.org/officeDocument/2006/relationships/image" Target="../media/image62.png"/><Relationship Id="rId46" Type="http://schemas.openxmlformats.org/officeDocument/2006/relationships/image" Target="../media/image68.svg"/><Relationship Id="rId20" Type="http://schemas.microsoft.com/office/2007/relationships/hdphoto" Target="../media/hdphoto1.wdp"/><Relationship Id="rId41" Type="http://schemas.openxmlformats.org/officeDocument/2006/relationships/image" Target="../media/image30.svg"/><Relationship Id="rId1" Type="http://schemas.openxmlformats.org/officeDocument/2006/relationships/tags" Target="../tags/tag5.xml"/><Relationship Id="rId6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71.png"/><Relationship Id="rId18" Type="http://schemas.openxmlformats.org/officeDocument/2006/relationships/image" Target="../media/image77.png"/><Relationship Id="rId26" Type="http://schemas.openxmlformats.org/officeDocument/2006/relationships/image" Target="../media/image83.png"/><Relationship Id="rId3" Type="http://schemas.openxmlformats.org/officeDocument/2006/relationships/image" Target="../media/image14.svg"/><Relationship Id="rId21" Type="http://schemas.openxmlformats.org/officeDocument/2006/relationships/image" Target="../media/image25.svg"/><Relationship Id="rId7" Type="http://schemas.openxmlformats.org/officeDocument/2006/relationships/image" Target="../media/image5.png"/><Relationship Id="rId12" Type="http://schemas.openxmlformats.org/officeDocument/2006/relationships/image" Target="../media/image76.png"/><Relationship Id="rId17" Type="http://schemas.openxmlformats.org/officeDocument/2006/relationships/image" Target="../media/image73.png"/><Relationship Id="rId25" Type="http://schemas.openxmlformats.org/officeDocument/2006/relationships/image" Target="../media/image82.png"/><Relationship Id="rId2" Type="http://schemas.openxmlformats.org/officeDocument/2006/relationships/image" Target="../media/image13.png"/><Relationship Id="rId16" Type="http://schemas.openxmlformats.org/officeDocument/2006/relationships/image" Target="../media/image54.sv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39.png"/><Relationship Id="rId24" Type="http://schemas.openxmlformats.org/officeDocument/2006/relationships/image" Target="../media/image68.svg"/><Relationship Id="rId5" Type="http://schemas.openxmlformats.org/officeDocument/2006/relationships/image" Target="../media/image12.png"/><Relationship Id="rId15" Type="http://schemas.openxmlformats.org/officeDocument/2006/relationships/image" Target="../media/image79.png"/><Relationship Id="rId23" Type="http://schemas.openxmlformats.org/officeDocument/2006/relationships/image" Target="../media/image67.png"/><Relationship Id="rId10" Type="http://schemas.openxmlformats.org/officeDocument/2006/relationships/image" Target="../media/image42.png"/><Relationship Id="rId19" Type="http://schemas.openxmlformats.org/officeDocument/2006/relationships/image" Target="../media/image80.png"/><Relationship Id="rId4" Type="http://schemas.openxmlformats.org/officeDocument/2006/relationships/image" Target="../media/image43.png"/><Relationship Id="rId9" Type="http://schemas.openxmlformats.org/officeDocument/2006/relationships/image" Target="../media/image50.emf"/><Relationship Id="rId14" Type="http://schemas.openxmlformats.org/officeDocument/2006/relationships/image" Target="../media/image72.png"/><Relationship Id="rId22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77.png"/><Relationship Id="rId3" Type="http://schemas.openxmlformats.org/officeDocument/2006/relationships/image" Target="../media/image14.svg"/><Relationship Id="rId7" Type="http://schemas.openxmlformats.org/officeDocument/2006/relationships/image" Target="../media/image82.png"/><Relationship Id="rId12" Type="http://schemas.openxmlformats.org/officeDocument/2006/relationships/image" Target="../media/image7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9.png"/><Relationship Id="rId5" Type="http://schemas.openxmlformats.org/officeDocument/2006/relationships/image" Target="../media/image50.emf"/><Relationship Id="rId15" Type="http://schemas.openxmlformats.org/officeDocument/2006/relationships/image" Target="../media/image68.svg"/><Relationship Id="rId10" Type="http://schemas.openxmlformats.org/officeDocument/2006/relationships/image" Target="../media/image5.png"/><Relationship Id="rId4" Type="http://schemas.openxmlformats.org/officeDocument/2006/relationships/image" Target="../media/image48.emf"/><Relationship Id="rId9" Type="http://schemas.openxmlformats.org/officeDocument/2006/relationships/image" Target="../media/image75.png"/><Relationship Id="rId1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3" Type="http://schemas.openxmlformats.org/officeDocument/2006/relationships/image" Target="../media/image14.svg"/><Relationship Id="rId7" Type="http://schemas.openxmlformats.org/officeDocument/2006/relationships/image" Target="../media/image43.png"/><Relationship Id="rId12" Type="http://schemas.openxmlformats.org/officeDocument/2006/relationships/image" Target="../media/image7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6.png"/><Relationship Id="rId5" Type="http://schemas.openxmlformats.org/officeDocument/2006/relationships/image" Target="../media/image50.emf"/><Relationship Id="rId10" Type="http://schemas.openxmlformats.org/officeDocument/2006/relationships/image" Target="../media/image39.png"/><Relationship Id="rId4" Type="http://schemas.openxmlformats.org/officeDocument/2006/relationships/image" Target="../media/image48.emf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3.sv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emf"/><Relationship Id="rId5" Type="http://schemas.openxmlformats.org/officeDocument/2006/relationships/hyperlink" Target="http://aka.ms/acr/vnet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52.svg"/><Relationship Id="rId18" Type="http://schemas.openxmlformats.org/officeDocument/2006/relationships/image" Target="../media/image15.png"/><Relationship Id="rId3" Type="http://schemas.openxmlformats.org/officeDocument/2006/relationships/image" Target="../media/image23.svg"/><Relationship Id="rId7" Type="http://schemas.openxmlformats.org/officeDocument/2006/relationships/image" Target="../media/image50.emf"/><Relationship Id="rId12" Type="http://schemas.openxmlformats.org/officeDocument/2006/relationships/image" Target="../media/image94.png"/><Relationship Id="rId17" Type="http://schemas.openxmlformats.org/officeDocument/2006/relationships/image" Target="../media/image14.svg"/><Relationship Id="rId2" Type="http://schemas.openxmlformats.org/officeDocument/2006/relationships/image" Target="../media/image85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emf"/><Relationship Id="rId11" Type="http://schemas.openxmlformats.org/officeDocument/2006/relationships/image" Target="../media/image54.svg"/><Relationship Id="rId5" Type="http://schemas.openxmlformats.org/officeDocument/2006/relationships/image" Target="../media/image91.png"/><Relationship Id="rId15" Type="http://schemas.openxmlformats.org/officeDocument/2006/relationships/image" Target="../media/image56.svg"/><Relationship Id="rId10" Type="http://schemas.openxmlformats.org/officeDocument/2006/relationships/image" Target="../media/image79.png"/><Relationship Id="rId4" Type="http://schemas.openxmlformats.org/officeDocument/2006/relationships/image" Target="../media/image90.png"/><Relationship Id="rId9" Type="http://schemas.openxmlformats.org/officeDocument/2006/relationships/image" Target="../media/image93.emf"/><Relationship Id="rId1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48.emf"/><Relationship Id="rId11" Type="http://schemas.openxmlformats.org/officeDocument/2006/relationships/image" Target="../media/image12.png"/><Relationship Id="rId5" Type="http://schemas.openxmlformats.org/officeDocument/2006/relationships/image" Target="../media/image97.png"/><Relationship Id="rId10" Type="http://schemas.openxmlformats.org/officeDocument/2006/relationships/image" Target="../media/image90.png"/><Relationship Id="rId4" Type="http://schemas.openxmlformats.org/officeDocument/2006/relationships/image" Target="../media/image96.png"/><Relationship Id="rId9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aka.ms/acr/quarantine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stevelasker.bl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velasker/presentations" TargetMode="External"/><Relationship Id="rId5" Type="http://schemas.openxmlformats.org/officeDocument/2006/relationships/hyperlink" Target="https://github.com/stevelasker" TargetMode="External"/><Relationship Id="rId10" Type="http://schemas.openxmlformats.org/officeDocument/2006/relationships/image" Target="../media/image6.png"/><Relationship Id="rId4" Type="http://schemas.openxmlformats.org/officeDocument/2006/relationships/hyperlink" Target="mailto:Steve.Lasker@Microsoft.com" TargetMode="Externa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jpeg"/><Relationship Id="rId4" Type="http://schemas.openxmlformats.org/officeDocument/2006/relationships/image" Target="../media/image23.sv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DevSpaces-&gt;DevEnv">
            <a:extLst>
              <a:ext uri="{FF2B5EF4-FFF2-40B4-BE49-F238E27FC236}">
                <a16:creationId xmlns:a16="http://schemas.microsoft.com/office/drawing/2014/main" id="{BD2FA695-0886-4654-B90E-2A0CFF87DFFC}"/>
              </a:ext>
            </a:extLst>
          </p:cNvPr>
          <p:cNvCxnSpPr>
            <a:cxnSpLocks/>
            <a:stCxn id="425" idx="3"/>
            <a:endCxn id="164" idx="1"/>
          </p:cNvCxnSpPr>
          <p:nvPr/>
        </p:nvCxnSpPr>
        <p:spPr>
          <a:xfrm flipV="1">
            <a:off x="2744919" y="5802876"/>
            <a:ext cx="6403674" cy="139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1" name="OCI Artifacts">
            <a:extLst>
              <a:ext uri="{FF2B5EF4-FFF2-40B4-BE49-F238E27FC236}">
                <a16:creationId xmlns:a16="http://schemas.microsoft.com/office/drawing/2014/main" id="{A83839C0-1429-4EA2-B6FF-6869D8CEB3B5}"/>
              </a:ext>
            </a:extLst>
          </p:cNvPr>
          <p:cNvGrpSpPr/>
          <p:nvPr/>
        </p:nvGrpSpPr>
        <p:grpSpPr>
          <a:xfrm>
            <a:off x="5875948" y="4808976"/>
            <a:ext cx="1286455" cy="397915"/>
            <a:chOff x="5434132" y="4835545"/>
            <a:chExt cx="1947992" cy="602536"/>
          </a:xfrm>
        </p:grpSpPr>
        <p:pic>
          <p:nvPicPr>
            <p:cNvPr id="161" name="Picture 2" descr="image007">
              <a:extLst>
                <a:ext uri="{FF2B5EF4-FFF2-40B4-BE49-F238E27FC236}">
                  <a16:creationId xmlns:a16="http://schemas.microsoft.com/office/drawing/2014/main" id="{E85A8820-C0C3-4E61-BA55-12929FADB8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" t="75603" r="74859" b="6539"/>
            <a:stretch/>
          </p:blipFill>
          <p:spPr bwMode="auto">
            <a:xfrm>
              <a:off x="5434132" y="4835545"/>
              <a:ext cx="590628" cy="560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0CE989-CD31-4ADD-A1A2-CA1663BD5CF5}"/>
                </a:ext>
              </a:extLst>
            </p:cNvPr>
            <p:cNvSpPr/>
            <p:nvPr/>
          </p:nvSpPr>
          <p:spPr>
            <a:xfrm>
              <a:off x="5913111" y="5018640"/>
              <a:ext cx="1469013" cy="41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OCI Artifacts</a:t>
              </a:r>
            </a:p>
          </p:txBody>
        </p:sp>
      </p:grpSp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68444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grpSp>
        <p:nvGrpSpPr>
          <p:cNvPr id="465" name="DevACR">
            <a:extLst>
              <a:ext uri="{FF2B5EF4-FFF2-40B4-BE49-F238E27FC236}">
                <a16:creationId xmlns:a16="http://schemas.microsoft.com/office/drawing/2014/main" id="{1FAAAB15-00BD-444A-A44B-52672A4B5AF6}"/>
              </a:ext>
            </a:extLst>
          </p:cNvPr>
          <p:cNvGrpSpPr/>
          <p:nvPr/>
        </p:nvGrpSpPr>
        <p:grpSpPr>
          <a:xfrm>
            <a:off x="4554617" y="3331074"/>
            <a:ext cx="2448285" cy="1448834"/>
            <a:chOff x="4554617" y="5232106"/>
            <a:chExt cx="2448285" cy="1448834"/>
          </a:xfrm>
        </p:grpSpPr>
        <p:sp>
          <p:nvSpPr>
            <p:cNvPr id="466" name="ACR Env">
              <a:extLst>
                <a:ext uri="{FF2B5EF4-FFF2-40B4-BE49-F238E27FC236}">
                  <a16:creationId xmlns:a16="http://schemas.microsoft.com/office/drawing/2014/main" id="{28E8A86C-0A11-45F7-A8B7-D4A2A0E2C350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892D1143-6D10-4B93-8FEA-203851408493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468" name="Container">
              <a:extLst>
                <a:ext uri="{FF2B5EF4-FFF2-40B4-BE49-F238E27FC236}">
                  <a16:creationId xmlns:a16="http://schemas.microsoft.com/office/drawing/2014/main" id="{6E237241-75A5-438F-8002-C0E1BBF19637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9868FA3-7300-4EED-86EF-40AAD757CD8D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1459D1E-C7BF-4CD6-94B0-F0D4EF25D2B6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8DC3F85C-585B-475D-92BE-D4C34DDBD5F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D48ACC2-40D7-47D8-B6E6-312FD0C4583D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CC957081-5104-414B-B334-8703A32218A0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2E317623-5A6F-407C-AAD8-A75F593E00FC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F309EC0C-34AC-48E5-80D9-230467CFE6C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D6B8321B-3CE8-4424-9732-C47777499985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9B3509AD-E60C-42F5-9A05-7AF8917564DE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69" name="Duffle">
              <a:extLst>
                <a:ext uri="{FF2B5EF4-FFF2-40B4-BE49-F238E27FC236}">
                  <a16:creationId xmlns:a16="http://schemas.microsoft.com/office/drawing/2014/main" id="{BC105DE4-03A2-4585-AC1C-B37608F5E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0" name="Container">
              <a:extLst>
                <a:ext uri="{FF2B5EF4-FFF2-40B4-BE49-F238E27FC236}">
                  <a16:creationId xmlns:a16="http://schemas.microsoft.com/office/drawing/2014/main" id="{4E3E12C3-2F90-4C1C-B9A5-0E1E951512D1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7DBEBFD4-20A9-41F7-A274-B32B6108CDB5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D3980FA8-CD2A-4923-AA7C-22A833D8A605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6FFCC2FF-CD96-45BE-8C66-5AF5314B9977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2B6127B1-D89F-4F57-8E3D-874FA70BC377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A0EC36DD-9A00-4A2F-8BED-5642D099C834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8C2308DB-CDFA-4700-85F7-1DB121215185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85621BC-93E2-4989-9749-23284661819F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C369326C-5B91-401C-AAB6-F593C0892597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036F0EE4-2D03-4087-98E4-5C70E0E1A983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1" name="Container">
              <a:extLst>
                <a:ext uri="{FF2B5EF4-FFF2-40B4-BE49-F238E27FC236}">
                  <a16:creationId xmlns:a16="http://schemas.microsoft.com/office/drawing/2014/main" id="{ABA5B0F7-724B-46AB-BAE2-A2D294853383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4D318A6-862B-4F5B-902D-FE716CE3882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CBA9DDC4-12D1-40E7-9710-05832A453EFA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4D145D32-AF5E-46A3-AE6F-3616D53D354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3F92BB3-B1E2-436D-BCE8-CBB81EAEFF7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FE7B0E2F-7570-41EB-AF62-10DE223E515E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2AF650EE-E8DC-4443-AC02-5823D47259B8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470CB50E-A784-4DCF-811F-FC1A191A0307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28CF68E2-46CE-49C2-B5B2-E82CAFE96D65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9E0D3F13-3807-4D53-985B-E028B1214EB4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1" name="ACRTasks">
              <a:extLst>
                <a:ext uri="{FF2B5EF4-FFF2-40B4-BE49-F238E27FC236}">
                  <a16:creationId xmlns:a16="http://schemas.microsoft.com/office/drawing/2014/main" id="{59A81548-B373-4C49-B407-D55D33C57F62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51EE501F-F963-4561-A5A0-E1BD08684C3A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489" name="ACR Task">
                <a:extLst>
                  <a:ext uri="{FF2B5EF4-FFF2-40B4-BE49-F238E27FC236}">
                    <a16:creationId xmlns:a16="http://schemas.microsoft.com/office/drawing/2014/main" id="{208E0DBD-E268-49CB-872A-5C75DF1AD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483" name="ACR">
              <a:extLst>
                <a:ext uri="{FF2B5EF4-FFF2-40B4-BE49-F238E27FC236}">
                  <a16:creationId xmlns:a16="http://schemas.microsoft.com/office/drawing/2014/main" id="{AA1FFC76-3FB0-4B2D-8992-DB7A068DD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  <p:pic>
          <p:nvPicPr>
            <p:cNvPr id="485" name="Quarantine" descr="Related image">
              <a:extLst>
                <a:ext uri="{FF2B5EF4-FFF2-40B4-BE49-F238E27FC236}">
                  <a16:creationId xmlns:a16="http://schemas.microsoft.com/office/drawing/2014/main" id="{241ED5D8-7460-4766-B230-50236FAD3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1" y="5803802"/>
              <a:ext cx="318453" cy="31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2" name="SCC-&gt;CI">
            <a:extLst>
              <a:ext uri="{FF2B5EF4-FFF2-40B4-BE49-F238E27FC236}">
                <a16:creationId xmlns:a16="http://schemas.microsoft.com/office/drawing/2014/main" id="{6CC1EC19-4CA5-41FD-A126-260C6A52556E}"/>
              </a:ext>
            </a:extLst>
          </p:cNvPr>
          <p:cNvSpPr/>
          <p:nvPr/>
        </p:nvSpPr>
        <p:spPr>
          <a:xfrm>
            <a:off x="1669504" y="1229556"/>
            <a:ext cx="2894058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Build, Test, Deploy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  <a:stCxn id="475" idx="3"/>
            <a:endCxn id="100" idx="1"/>
          </p:cNvCxnSpPr>
          <p:nvPr/>
        </p:nvCxnSpPr>
        <p:spPr>
          <a:xfrm>
            <a:off x="3574279" y="3539929"/>
            <a:ext cx="1030589" cy="42668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  <a:stCxn id="504" idx="3"/>
            <a:endCxn id="100" idx="1"/>
          </p:cNvCxnSpPr>
          <p:nvPr/>
        </p:nvCxnSpPr>
        <p:spPr>
          <a:xfrm flipV="1">
            <a:off x="3571465" y="3966615"/>
            <a:ext cx="1033403" cy="36198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244BF9C4-3A81-4235-8E34-ECB8D432FE2D}"/>
              </a:ext>
            </a:extLst>
          </p:cNvPr>
          <p:cNvCxnSpPr>
            <a:cxnSpLocks/>
          </p:cNvCxnSpPr>
          <p:nvPr/>
        </p:nvCxnSpPr>
        <p:spPr>
          <a:xfrm>
            <a:off x="6386238" y="4463181"/>
            <a:ext cx="2782596" cy="1141331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4" name="Container">
            <a:extLst>
              <a:ext uri="{FF2B5EF4-FFF2-40B4-BE49-F238E27FC236}">
                <a16:creationId xmlns:a16="http://schemas.microsoft.com/office/drawing/2014/main" id="{DF048D44-E3D3-41AE-BD8D-EFEF32BC37F5}"/>
              </a:ext>
            </a:extLst>
          </p:cNvPr>
          <p:cNvGrpSpPr/>
          <p:nvPr/>
        </p:nvGrpSpPr>
        <p:grpSpPr>
          <a:xfrm>
            <a:off x="4725678" y="4004270"/>
            <a:ext cx="275193" cy="183947"/>
            <a:chOff x="-2998296" y="4774637"/>
            <a:chExt cx="2042042" cy="1364963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38B5FD5-54B4-458B-B609-590E1C0AAAE3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83243B5-3FDD-4BAD-9E40-90D4BB27FDD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B24B8DF-89BB-47D9-B156-F276BB4BA769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A3344C7-0DFD-4BBB-91F1-3EF3FE7B28F3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3E592BD-BE25-420B-8E8C-2DE5CB817A4B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45017BB-9D36-4562-AB9A-A1FA54DC4A41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8CD2291-76D8-4822-9395-C4993C09E5D6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964179D-6751-49ED-A803-8936F37AB6C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657A239-757F-46EE-8303-73C9F81EC930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9" name="Container">
            <a:extLst>
              <a:ext uri="{FF2B5EF4-FFF2-40B4-BE49-F238E27FC236}">
                <a16:creationId xmlns:a16="http://schemas.microsoft.com/office/drawing/2014/main" id="{B4254B42-1D3D-4AC3-B8E0-76D0ADD581AC}"/>
              </a:ext>
            </a:extLst>
          </p:cNvPr>
          <p:cNvGrpSpPr/>
          <p:nvPr/>
        </p:nvGrpSpPr>
        <p:grpSpPr>
          <a:xfrm>
            <a:off x="4719881" y="4000612"/>
            <a:ext cx="275193" cy="183947"/>
            <a:chOff x="-2998296" y="4774637"/>
            <a:chExt cx="2042042" cy="1364963"/>
          </a:xfrm>
        </p:grpSpPr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C07C27E3-39EC-4376-A2E1-1FA40964225A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405B6C8-E6AC-42E6-A753-9B9956157F58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BF50CBB-0EDC-45BC-BCE1-17E1DBF0A55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1B73C725-052C-4CDD-9E16-3A8F2621ED7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B16D71C6-356F-4B02-98A6-361AE15EB144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A9F7977-39C2-4F12-88FC-41E9479129C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51836C71-B5D6-4262-80DB-AD976667D450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D98F52CB-EE65-480D-A156-35BBD210B57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209E52A5-357C-4683-9619-313D9E07286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9" name="Container">
            <a:extLst>
              <a:ext uri="{FF2B5EF4-FFF2-40B4-BE49-F238E27FC236}">
                <a16:creationId xmlns:a16="http://schemas.microsoft.com/office/drawing/2014/main" id="{3AB97661-EC1D-4E20-979D-1A3020338A7F}"/>
              </a:ext>
            </a:extLst>
          </p:cNvPr>
          <p:cNvGrpSpPr/>
          <p:nvPr/>
        </p:nvGrpSpPr>
        <p:grpSpPr>
          <a:xfrm>
            <a:off x="4726297" y="4011195"/>
            <a:ext cx="275193" cy="183947"/>
            <a:chOff x="-2998296" y="4774637"/>
            <a:chExt cx="2042042" cy="1364963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B0CBB33-A4C6-4517-8438-0832FA4C0C8D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3E5540D-2B80-4E03-A4E2-DED87A59454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8C581FA-56F8-4247-8CB8-830F0F4E46EC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02E670C-9365-405A-8898-BC2C1E2B0B55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359684A-414C-424C-B67C-10356F893659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F900D4E-9495-40BE-8DBB-396B5B3785D9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53FFFB7-EFC2-4091-8877-543729CF8855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0FB640-55B8-4D32-847F-6F003E22481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7CB2158-3999-4F9B-B831-95EB31EC381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ADB02C9-5224-4ABE-AFAE-9B9F1DB69815}"/>
              </a:ext>
            </a:extLst>
          </p:cNvPr>
          <p:cNvCxnSpPr>
            <a:cxnSpLocks/>
            <a:endCxn id="457" idx="1"/>
          </p:cNvCxnSpPr>
          <p:nvPr/>
        </p:nvCxnSpPr>
        <p:spPr>
          <a:xfrm>
            <a:off x="6018516" y="1689629"/>
            <a:ext cx="662775" cy="48938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43FD88E4-C842-4CAE-A1EF-224DE9BA5CE2}"/>
              </a:ext>
            </a:extLst>
          </p:cNvPr>
          <p:cNvCxnSpPr>
            <a:cxnSpLocks/>
            <a:stCxn id="314" idx="5"/>
          </p:cNvCxnSpPr>
          <p:nvPr/>
        </p:nvCxnSpPr>
        <p:spPr>
          <a:xfrm flipV="1">
            <a:off x="2172182" y="1287207"/>
            <a:ext cx="2391380" cy="457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542" name="NoCI--&gt;CD">
            <a:extLst>
              <a:ext uri="{FF2B5EF4-FFF2-40B4-BE49-F238E27FC236}">
                <a16:creationId xmlns:a16="http://schemas.microsoft.com/office/drawing/2014/main" id="{BE97079A-0DB2-4405-B183-67F51565FCC3}"/>
              </a:ext>
            </a:extLst>
          </p:cNvPr>
          <p:cNvSpPr/>
          <p:nvPr/>
        </p:nvSpPr>
        <p:spPr bwMode="auto">
          <a:xfrm>
            <a:off x="5991196" y="1535137"/>
            <a:ext cx="582362" cy="310382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sp>
        <p:nvSpPr>
          <p:cNvPr id="559" name="CNAB-Label">
            <a:extLst>
              <a:ext uri="{FF2B5EF4-FFF2-40B4-BE49-F238E27FC236}">
                <a16:creationId xmlns:a16="http://schemas.microsoft.com/office/drawing/2014/main" id="{E40EDD21-F1EE-46CA-8096-8E267BC7C444}"/>
              </a:ext>
            </a:extLst>
          </p:cNvPr>
          <p:cNvSpPr/>
          <p:nvPr/>
        </p:nvSpPr>
        <p:spPr bwMode="auto">
          <a:xfrm>
            <a:off x="7141368" y="3183069"/>
            <a:ext cx="947923" cy="398715"/>
          </a:xfrm>
          <a:prstGeom prst="wedgeRectCallout">
            <a:avLst>
              <a:gd name="adj1" fmla="val -106086"/>
              <a:gd name="adj2" fmla="val 1178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Helm Chart, </a:t>
            </a:r>
          </a:p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CNAB</a:t>
            </a:r>
          </a:p>
        </p:txBody>
      </p: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2" name="CD-Label">
            <a:extLst>
              <a:ext uri="{FF2B5EF4-FFF2-40B4-BE49-F238E27FC236}">
                <a16:creationId xmlns:a16="http://schemas.microsoft.com/office/drawing/2014/main" id="{5DFD66FA-5FB1-4FEF-8733-D9A0E724E3D2}"/>
              </a:ext>
            </a:extLst>
          </p:cNvPr>
          <p:cNvSpPr/>
          <p:nvPr/>
        </p:nvSpPr>
        <p:spPr bwMode="auto">
          <a:xfrm>
            <a:off x="6315507" y="512619"/>
            <a:ext cx="1845791" cy="552835"/>
          </a:xfrm>
          <a:prstGeom prst="wedgeRectCallout">
            <a:avLst>
              <a:gd name="adj1" fmla="val -20713"/>
              <a:gd name="adj2" fmla="val 22477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Deployments triggered on artifact availability</a:t>
            </a:r>
          </a:p>
        </p:txBody>
      </p: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406A11ED-0762-4BBC-BBEA-11DF4127B2C1}"/>
              </a:ext>
            </a:extLst>
          </p:cNvPr>
          <p:cNvCxnSpPr>
            <a:cxnSpLocks/>
            <a:stCxn id="425" idx="3"/>
          </p:cNvCxnSpPr>
          <p:nvPr/>
        </p:nvCxnSpPr>
        <p:spPr>
          <a:xfrm flipV="1">
            <a:off x="2744919" y="4362960"/>
            <a:ext cx="1938270" cy="145387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6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8E229768-B372-410C-8CCA-63E41AB7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32" y="5666269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0" name="Code">
            <a:extLst>
              <a:ext uri="{FF2B5EF4-FFF2-40B4-BE49-F238E27FC236}">
                <a16:creationId xmlns:a16="http://schemas.microsoft.com/office/drawing/2014/main" id="{83690229-4B96-4739-8419-5C53A258F48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899183" y="5237222"/>
            <a:ext cx="439103" cy="439103"/>
          </a:xfrm>
          <a:prstGeom prst="rect">
            <a:avLst/>
          </a:prstGeom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79BD2A7-392A-4A37-BEEB-6467CE79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60" y="4978338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Code">
            <a:extLst>
              <a:ext uri="{FF2B5EF4-FFF2-40B4-BE49-F238E27FC236}">
                <a16:creationId xmlns:a16="http://schemas.microsoft.com/office/drawing/2014/main" id="{20E3C5D5-E00A-4CD0-A15E-6A5F352E31C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74971" y="5052314"/>
            <a:ext cx="439103" cy="439103"/>
          </a:xfrm>
          <a:prstGeom prst="rect">
            <a:avLst/>
          </a:prstGeom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314" name="SCCevent">
            <a:extLst>
              <a:ext uri="{FF2B5EF4-FFF2-40B4-BE49-F238E27FC236}">
                <a16:creationId xmlns:a16="http://schemas.microsoft.com/office/drawing/2014/main" id="{FDF6340C-3163-4B3E-9BDD-72D418F6BAC5}"/>
              </a:ext>
            </a:extLst>
          </p:cNvPr>
          <p:cNvSpPr/>
          <p:nvPr/>
        </p:nvSpPr>
        <p:spPr>
          <a:xfrm>
            <a:off x="2022996" y="1127439"/>
            <a:ext cx="194391" cy="29564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StagingACRLabel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F35E34C7-DDE5-43C4-B29E-3B87A2E95A5B}"/>
              </a:ext>
            </a:extLst>
          </p:cNvPr>
          <p:cNvSpPr/>
          <p:nvPr/>
        </p:nvSpPr>
        <p:spPr>
          <a:xfrm>
            <a:off x="171450" y="3262066"/>
            <a:ext cx="11953875" cy="3467243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3978940 w 11953875"/>
              <a:gd name="connsiteY8" fmla="*/ 0 h 3467243"/>
              <a:gd name="connsiteX0" fmla="*/ 4242465 w 11953875"/>
              <a:gd name="connsiteY0" fmla="*/ 1270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42465 w 11953875"/>
              <a:gd name="connsiteY8" fmla="*/ 12700 h 3467243"/>
              <a:gd name="connsiteX0" fmla="*/ 423929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39290 w 11953875"/>
              <a:gd name="connsiteY8" fmla="*/ 0 h 346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53875" h="3467243">
                <a:moveTo>
                  <a:pt x="4239290" y="0"/>
                </a:moveTo>
                <a:lnTo>
                  <a:pt x="6905563" y="0"/>
                </a:lnTo>
                <a:lnTo>
                  <a:pt x="6927788" y="1528197"/>
                </a:lnTo>
                <a:lnTo>
                  <a:pt x="11953875" y="1525816"/>
                </a:lnTo>
                <a:lnTo>
                  <a:pt x="11953875" y="3467243"/>
                </a:lnTo>
                <a:lnTo>
                  <a:pt x="0" y="3467243"/>
                </a:lnTo>
                <a:lnTo>
                  <a:pt x="0" y="1525816"/>
                </a:lnTo>
                <a:lnTo>
                  <a:pt x="4242465" y="1525816"/>
                </a:lnTo>
                <a:cubicBezTo>
                  <a:pt x="4241407" y="1017211"/>
                  <a:pt x="4240348" y="508605"/>
                  <a:pt x="4239290" y="0"/>
                </a:cubicBez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pic>
        <p:nvPicPr>
          <p:cNvPr id="267" name="Twistlock" descr="Related image">
            <a:extLst>
              <a:ext uri="{FF2B5EF4-FFF2-40B4-BE49-F238E27FC236}">
                <a16:creationId xmlns:a16="http://schemas.microsoft.com/office/drawing/2014/main" id="{5DE0E3FE-8DA8-4C04-B896-9189A0A0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294697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4" name="ArtifactScanning-Bubble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7902322" y="3838684"/>
            <a:ext cx="1387639" cy="418568"/>
          </a:xfrm>
          <a:prstGeom prst="wedgeRectCallout">
            <a:avLst>
              <a:gd name="adj1" fmla="val -77047"/>
              <a:gd name="adj2" fmla="val -1937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Artifact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Security Scanning</a:t>
            </a:r>
            <a:endParaRPr lang="en-US" sz="1200" b="1" i="1" kern="0" dirty="0">
              <a:solidFill>
                <a:srgbClr val="FFC000"/>
              </a:solidFill>
              <a:latin typeface="Calibri" panose="020F0502020204030204"/>
            </a:endParaRPr>
          </a:p>
        </p:txBody>
      </p:sp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410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817">
        <p:fade/>
      </p:transition>
    </mc:Choice>
    <mc:Fallback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22474 -0.1988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95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C 0.07292 -0.08287 0.11889 -0.23912 0.21876 -0.24861 C 0.31876 -0.25833 0.47266 -0.12129 0.59961 -0.05741 " pathEditMode="relative" rAng="0" ptsTypes="AAA">
                                      <p:cBhvr>
                                        <p:cTn id="30" dur="3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74" y="-1245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4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75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7.40741E-7 L 0.38008 0.2090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7" y="1044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022E-16 L 0.02123 -0.4782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-239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3.7037E-7 L -0.00286 -0.4754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1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75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26 -0.56412 L 0.3431 -0.56273 " pathEditMode="relative" rAng="0" ptsTypes="AA">
                                      <p:cBhvr>
                                        <p:cTn id="95" dur="2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286 -0.47547 L 0.25833 -0.48333 " pathEditMode="relative" rAng="0" ptsTypes="AA">
                                      <p:cBhvr>
                                        <p:cTn id="97" dur="2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378 -0.47731 L 0.34427 -0.16319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15694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5833 -0.48333 L 0.26354 -0.1648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546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12565 0.0085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15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7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"/>
                            </p:stCondLst>
                            <p:childTnLst>
                              <p:par>
                                <p:cTn id="1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50"/>
                            </p:stCondLst>
                            <p:childTnLst>
                              <p:par>
                                <p:cTn id="1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02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250"/>
                            </p:stCondLst>
                            <p:childTnLst>
                              <p:par>
                                <p:cTn id="20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750"/>
                            </p:stCondLst>
                            <p:childTnLst>
                              <p:par>
                                <p:cTn id="2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4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34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9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295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5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000"/>
                            </p:stCondLst>
                            <p:childTnLst>
                              <p:par>
                                <p:cTn id="3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00013 0.25834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191" grpId="0" animBg="1"/>
      <p:bldP spid="62" grpId="0"/>
      <p:bldP spid="534" grpId="0" animBg="1"/>
      <p:bldP spid="534" grpId="1" animBg="1"/>
      <p:bldP spid="534" grpId="2" animBg="1"/>
      <p:bldP spid="534" grpId="3" animBg="1"/>
      <p:bldP spid="542" grpId="0" animBg="1"/>
      <p:bldP spid="559" grpId="0" animBg="1"/>
      <p:bldP spid="559" grpId="1" animBg="1"/>
      <p:bldP spid="632" grpId="0" animBg="1"/>
      <p:bldP spid="632" grpId="1" animBg="1"/>
      <p:bldP spid="314" grpId="0" animBg="1"/>
      <p:bldP spid="314" grpId="1" animBg="1"/>
      <p:bldP spid="314" grpId="2" animBg="1"/>
      <p:bldP spid="15" grpId="0"/>
      <p:bldP spid="407" grpId="0" animBg="1"/>
      <p:bldP spid="407" grpId="1" animBg="1"/>
      <p:bldP spid="484" grpId="0" animBg="1"/>
      <p:bldP spid="48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DevACR">
            <a:extLst>
              <a:ext uri="{FF2B5EF4-FFF2-40B4-BE49-F238E27FC236}">
                <a16:creationId xmlns:a16="http://schemas.microsoft.com/office/drawing/2014/main" id="{D6F290CB-D03F-4511-9066-6EAA2D9EEE72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354" name="ACR Env">
              <a:extLst>
                <a:ext uri="{FF2B5EF4-FFF2-40B4-BE49-F238E27FC236}">
                  <a16:creationId xmlns:a16="http://schemas.microsoft.com/office/drawing/2014/main" id="{5AEA412F-D37A-4C33-8FD0-1F8FD69C2FA2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8DCF86C6-13FC-41CE-87C6-1F920DDF0C59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356" name="Container">
              <a:extLst>
                <a:ext uri="{FF2B5EF4-FFF2-40B4-BE49-F238E27FC236}">
                  <a16:creationId xmlns:a16="http://schemas.microsoft.com/office/drawing/2014/main" id="{DF690D64-792C-4BB3-A81B-3ABE4C29EE51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12F62E01-868F-45FF-AB86-164864021E84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B5482785-69E6-4568-8CB6-6F61C7D0D1E5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FFBAB33-B458-474F-967D-B6287966101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EF1BCDD-CDBA-4CC4-AE41-1D373D849348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A953AF01-2143-478E-9E10-A0BD2D3F43F7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A130A5AE-82A2-4439-94F0-B650B22F545C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BAE34F01-B993-4761-AD6F-CEC325FBB84D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078B47C7-854E-4CE7-BFFA-6DB9B4D80B73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BBE4DB5-9DED-47DA-B94E-7DA304A3952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57" name="Duffle">
              <a:extLst>
                <a:ext uri="{FF2B5EF4-FFF2-40B4-BE49-F238E27FC236}">
                  <a16:creationId xmlns:a16="http://schemas.microsoft.com/office/drawing/2014/main" id="{412291E2-5710-40E3-8F08-597C0296D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9" name="Container">
              <a:extLst>
                <a:ext uri="{FF2B5EF4-FFF2-40B4-BE49-F238E27FC236}">
                  <a16:creationId xmlns:a16="http://schemas.microsoft.com/office/drawing/2014/main" id="{2AF813F6-EE4A-44C6-AB60-8A55CF710B8A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5FAD5FA-D973-46B4-9305-878D6BE9AA0D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19A346E5-E115-4CAB-B717-3EB2F98FE7A7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A7FF1C-D853-41F4-9464-A9A92DB26F3F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1F09458-EFDA-403D-A5E6-F1D21148D9EA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8996401-1A75-4673-A40F-03549762B592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5A0A4947-7C7E-4458-BE92-549F25C50C78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0342D6AE-946F-433B-A3C6-E4302B87B93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D3FC1CC-36A6-4E22-849E-601AE00F0E43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F8CBD028-605A-4EEB-9E53-8B2A826AE1A4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0" name="Container">
              <a:extLst>
                <a:ext uri="{FF2B5EF4-FFF2-40B4-BE49-F238E27FC236}">
                  <a16:creationId xmlns:a16="http://schemas.microsoft.com/office/drawing/2014/main" id="{7EBC70B8-233C-49A2-B248-9F5CF8F14296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DDE66DF3-F52C-49F5-9C0F-5FB0165CE425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089DBE3-4471-4A9E-8840-E97B81C535A0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9B5733F-6244-4A26-B20E-1D16662EC8AF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AEC0F7C-ACBB-48D1-9ED8-52384D92F414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16B9F976-826F-4B82-903F-2674EE872924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C19070FD-50BE-4BD4-861C-D9A5660AD5BC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079C3B53-A95F-4906-81E7-CBFDA724119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D468531E-2FE7-4B0A-A9D8-1D7AE68D5E65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D722400-EDD9-49D5-B2CE-72569D47F313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1" name="ACRTasks">
              <a:extLst>
                <a:ext uri="{FF2B5EF4-FFF2-40B4-BE49-F238E27FC236}">
                  <a16:creationId xmlns:a16="http://schemas.microsoft.com/office/drawing/2014/main" id="{B5982785-E6EE-401E-A960-9DD100F89915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63886558-370C-4215-A167-9FB9EE5FEDB4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364" name="ACR Task">
                <a:extLst>
                  <a:ext uri="{FF2B5EF4-FFF2-40B4-BE49-F238E27FC236}">
                    <a16:creationId xmlns:a16="http://schemas.microsoft.com/office/drawing/2014/main" id="{97D36562-6E32-4E3C-B04C-3A059368F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62" name="ACR">
              <a:extLst>
                <a:ext uri="{FF2B5EF4-FFF2-40B4-BE49-F238E27FC236}">
                  <a16:creationId xmlns:a16="http://schemas.microsoft.com/office/drawing/2014/main" id="{9CE28B3D-6967-4194-A0E7-944A527A9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50029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2" name="SCC-&gt;CI">
            <a:extLst>
              <a:ext uri="{FF2B5EF4-FFF2-40B4-BE49-F238E27FC236}">
                <a16:creationId xmlns:a16="http://schemas.microsoft.com/office/drawing/2014/main" id="{6CC1EC19-4CA5-41FD-A126-260C6A52556E}"/>
              </a:ext>
            </a:extLst>
          </p:cNvPr>
          <p:cNvSpPr/>
          <p:nvPr/>
        </p:nvSpPr>
        <p:spPr>
          <a:xfrm>
            <a:off x="1669504" y="1229556"/>
            <a:ext cx="2894058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Boundaries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InnerLoopBoundary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3" name="StagProdVNet">
            <a:extLst>
              <a:ext uri="{FF2B5EF4-FFF2-40B4-BE49-F238E27FC236}">
                <a16:creationId xmlns:a16="http://schemas.microsoft.com/office/drawing/2014/main" id="{ECD008AC-4089-4C9A-91B5-622325796391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71039853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5" name="ACR-Import">
            <a:extLst>
              <a:ext uri="{FF2B5EF4-FFF2-40B4-BE49-F238E27FC236}">
                <a16:creationId xmlns:a16="http://schemas.microsoft.com/office/drawing/2014/main" id="{D968B8B1-D110-4B40-9428-8CA00D7B13E8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184" name="ACR-FWRule">
            <a:extLst>
              <a:ext uri="{FF2B5EF4-FFF2-40B4-BE49-F238E27FC236}">
                <a16:creationId xmlns:a16="http://schemas.microsoft.com/office/drawing/2014/main" id="{7D70F15F-496E-4844-8072-CE1363CB6956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222A0DC-E474-4D18-BA05-23B8EDC1510C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2EE70ED-F0D2-4516-ABA7-6DA164BF1F46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8" name="MCR-Import">
            <a:extLst>
              <a:ext uri="{FF2B5EF4-FFF2-40B4-BE49-F238E27FC236}">
                <a16:creationId xmlns:a16="http://schemas.microsoft.com/office/drawing/2014/main" id="{118A8140-849F-45F5-895C-E2F048D01EAA}"/>
              </a:ext>
            </a:extLst>
          </p:cNvPr>
          <p:cNvCxnSpPr>
            <a:cxnSpLocks/>
            <a:stCxn id="504" idx="3"/>
          </p:cNvCxnSpPr>
          <p:nvPr/>
        </p:nvCxnSpPr>
        <p:spPr>
          <a:xfrm flipV="1">
            <a:off x="3571465" y="4323923"/>
            <a:ext cx="1050756" cy="4679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9" name="MCR-Import">
            <a:extLst>
              <a:ext uri="{FF2B5EF4-FFF2-40B4-BE49-F238E27FC236}">
                <a16:creationId xmlns:a16="http://schemas.microsoft.com/office/drawing/2014/main" id="{D7F6E05B-14C4-44BA-A344-EAF01F08922E}"/>
              </a:ext>
            </a:extLst>
          </p:cNvPr>
          <p:cNvCxnSpPr>
            <a:cxnSpLocks/>
            <a:stCxn id="505" idx="2"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94" name="SecurityCenter" descr="Image result for azure security center logo">
            <a:extLst>
              <a:ext uri="{FF2B5EF4-FFF2-40B4-BE49-F238E27FC236}">
                <a16:creationId xmlns:a16="http://schemas.microsoft.com/office/drawing/2014/main" id="{5E6B2B8A-1EE6-48B6-98E7-CA82AF15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862" y="3848240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7" name="MCR-FWRule">
            <a:extLst>
              <a:ext uri="{FF2B5EF4-FFF2-40B4-BE49-F238E27FC236}">
                <a16:creationId xmlns:a16="http://schemas.microsoft.com/office/drawing/2014/main" id="{C71B668F-0970-4E2C-9C6A-002789AA1857}"/>
              </a:ext>
            </a:extLst>
          </p:cNvPr>
          <p:cNvGrpSpPr/>
          <p:nvPr/>
        </p:nvGrpSpPr>
        <p:grpSpPr>
          <a:xfrm>
            <a:off x="4242695" y="4124093"/>
            <a:ext cx="181297" cy="379937"/>
            <a:chOff x="6705600" y="4772085"/>
            <a:chExt cx="381001" cy="798448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8091591-676D-49EA-89E0-0D921A9C9803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C0FF49C-E825-4EC5-8A2E-ABF0F4221E0D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FW-Rules">
            <a:extLst>
              <a:ext uri="{FF2B5EF4-FFF2-40B4-BE49-F238E27FC236}">
                <a16:creationId xmlns:a16="http://schemas.microsoft.com/office/drawing/2014/main" id="{34BFAEDF-4948-4D90-AB13-73C8DFF8C28E}"/>
              </a:ext>
            </a:extLst>
          </p:cNvPr>
          <p:cNvGrpSpPr/>
          <p:nvPr/>
        </p:nvGrpSpPr>
        <p:grpSpPr>
          <a:xfrm>
            <a:off x="6525618" y="4717770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95" name="Rounded Rectangle 10">
              <a:extLst>
                <a:ext uri="{FF2B5EF4-FFF2-40B4-BE49-F238E27FC236}">
                  <a16:creationId xmlns:a16="http://schemas.microsoft.com/office/drawing/2014/main" id="{3DB49BAD-B384-4F18-B7B1-82F3682FE64A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751CA9C-4128-42D5-A8A6-7B6EA2AE935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BCEC4374-86F1-4E2F-B5FB-5F5A217DC6B8}"/>
              </a:ext>
            </a:extLst>
          </p:cNvPr>
          <p:cNvSpPr txBox="1"/>
          <p:nvPr/>
        </p:nvSpPr>
        <p:spPr>
          <a:xfrm>
            <a:off x="6519246" y="5095355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02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817">
        <p:fade/>
      </p:transition>
    </mc:Choice>
    <mc:Fallback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303" grpId="0" animBg="1"/>
      <p:bldP spid="1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2"/>
            <a:ext cx="2772734" cy="3762852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2" name="SCC-&gt;CI">
            <a:extLst>
              <a:ext uri="{FF2B5EF4-FFF2-40B4-BE49-F238E27FC236}">
                <a16:creationId xmlns:a16="http://schemas.microsoft.com/office/drawing/2014/main" id="{6CC1EC19-4CA5-41FD-A126-260C6A52556E}"/>
              </a:ext>
            </a:extLst>
          </p:cNvPr>
          <p:cNvSpPr/>
          <p:nvPr/>
        </p:nvSpPr>
        <p:spPr>
          <a:xfrm>
            <a:off x="1669504" y="1229556"/>
            <a:ext cx="2894058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Development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Freeform: Shape 448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787628820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327" name="Rectangle 326">
            <a:extLst>
              <a:ext uri="{FF2B5EF4-FFF2-40B4-BE49-F238E27FC236}">
                <a16:creationId xmlns:a16="http://schemas.microsoft.com/office/drawing/2014/main" id="{162CC36E-1182-40CB-BD6C-AA694AC3B1A7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OS &amp; Framework Patching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50E6FF"/>
                </a:solidFill>
              </a:rPr>
              <a:t>What happens when developers stop making code changes?</a:t>
            </a:r>
          </a:p>
        </p:txBody>
      </p:sp>
      <p:grpSp>
        <p:nvGrpSpPr>
          <p:cNvPr id="160" name="ACR-FWRule">
            <a:extLst>
              <a:ext uri="{FF2B5EF4-FFF2-40B4-BE49-F238E27FC236}">
                <a16:creationId xmlns:a16="http://schemas.microsoft.com/office/drawing/2014/main" id="{5699D2ED-919B-45B7-9F6B-27257DB8EECA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31ABBB9-F6DB-46B1-9222-D18E25B9FAF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2C138DB-799C-427E-90BD-901549D4DEA8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044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817">
        <p:fade/>
      </p:transition>
    </mc:Choice>
    <mc:Fallback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191" grpId="0" animBg="1"/>
      <p:bldP spid="62" grpId="0"/>
      <p:bldP spid="449" grpId="0" animBg="1"/>
      <p:bldP spid="3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30220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5A0AE-4962-4BC3-82B3-A28CA2A0D536}"/>
              </a:ext>
            </a:extLst>
          </p:cNvPr>
          <p:cNvSpPr/>
          <p:nvPr/>
        </p:nvSpPr>
        <p:spPr>
          <a:xfrm>
            <a:off x="2329159" y="5019438"/>
            <a:ext cx="5512080" cy="1669426"/>
          </a:xfrm>
          <a:custGeom>
            <a:avLst/>
            <a:gdLst>
              <a:gd name="connsiteX0" fmla="*/ 0 w 5512080"/>
              <a:gd name="connsiteY0" fmla="*/ 0 h 1669426"/>
              <a:gd name="connsiteX1" fmla="*/ 606329 w 5512080"/>
              <a:gd name="connsiteY1" fmla="*/ 0 h 1669426"/>
              <a:gd name="connsiteX2" fmla="*/ 1102416 w 5512080"/>
              <a:gd name="connsiteY2" fmla="*/ 0 h 1669426"/>
              <a:gd name="connsiteX3" fmla="*/ 1543382 w 5512080"/>
              <a:gd name="connsiteY3" fmla="*/ 0 h 1669426"/>
              <a:gd name="connsiteX4" fmla="*/ 2039470 w 5512080"/>
              <a:gd name="connsiteY4" fmla="*/ 0 h 1669426"/>
              <a:gd name="connsiteX5" fmla="*/ 2590678 w 5512080"/>
              <a:gd name="connsiteY5" fmla="*/ 0 h 1669426"/>
              <a:gd name="connsiteX6" fmla="*/ 3031644 w 5512080"/>
              <a:gd name="connsiteY6" fmla="*/ 0 h 1669426"/>
              <a:gd name="connsiteX7" fmla="*/ 3637973 w 5512080"/>
              <a:gd name="connsiteY7" fmla="*/ 0 h 1669426"/>
              <a:gd name="connsiteX8" fmla="*/ 4078939 w 5512080"/>
              <a:gd name="connsiteY8" fmla="*/ 0 h 1669426"/>
              <a:gd name="connsiteX9" fmla="*/ 4740389 w 5512080"/>
              <a:gd name="connsiteY9" fmla="*/ 0 h 1669426"/>
              <a:gd name="connsiteX10" fmla="*/ 5512080 w 5512080"/>
              <a:gd name="connsiteY10" fmla="*/ 0 h 1669426"/>
              <a:gd name="connsiteX11" fmla="*/ 5512080 w 5512080"/>
              <a:gd name="connsiteY11" fmla="*/ 539781 h 1669426"/>
              <a:gd name="connsiteX12" fmla="*/ 5512080 w 5512080"/>
              <a:gd name="connsiteY12" fmla="*/ 1046174 h 1669426"/>
              <a:gd name="connsiteX13" fmla="*/ 5512080 w 5512080"/>
              <a:gd name="connsiteY13" fmla="*/ 1669426 h 1669426"/>
              <a:gd name="connsiteX14" fmla="*/ 5071114 w 5512080"/>
              <a:gd name="connsiteY14" fmla="*/ 1669426 h 1669426"/>
              <a:gd name="connsiteX15" fmla="*/ 4685268 w 5512080"/>
              <a:gd name="connsiteY15" fmla="*/ 1669426 h 1669426"/>
              <a:gd name="connsiteX16" fmla="*/ 4134060 w 5512080"/>
              <a:gd name="connsiteY16" fmla="*/ 1669426 h 1669426"/>
              <a:gd name="connsiteX17" fmla="*/ 3637973 w 5512080"/>
              <a:gd name="connsiteY17" fmla="*/ 1669426 h 1669426"/>
              <a:gd name="connsiteX18" fmla="*/ 3086765 w 5512080"/>
              <a:gd name="connsiteY18" fmla="*/ 1669426 h 1669426"/>
              <a:gd name="connsiteX19" fmla="*/ 2480436 w 5512080"/>
              <a:gd name="connsiteY19" fmla="*/ 1669426 h 1669426"/>
              <a:gd name="connsiteX20" fmla="*/ 1874107 w 5512080"/>
              <a:gd name="connsiteY20" fmla="*/ 1669426 h 1669426"/>
              <a:gd name="connsiteX21" fmla="*/ 1212658 w 5512080"/>
              <a:gd name="connsiteY21" fmla="*/ 1669426 h 1669426"/>
              <a:gd name="connsiteX22" fmla="*/ 606329 w 5512080"/>
              <a:gd name="connsiteY22" fmla="*/ 1669426 h 1669426"/>
              <a:gd name="connsiteX23" fmla="*/ 0 w 5512080"/>
              <a:gd name="connsiteY23" fmla="*/ 1669426 h 1669426"/>
              <a:gd name="connsiteX24" fmla="*/ 0 w 5512080"/>
              <a:gd name="connsiteY24" fmla="*/ 1112951 h 1669426"/>
              <a:gd name="connsiteX25" fmla="*/ 0 w 5512080"/>
              <a:gd name="connsiteY25" fmla="*/ 606558 h 1669426"/>
              <a:gd name="connsiteX26" fmla="*/ 0 w 5512080"/>
              <a:gd name="connsiteY26" fmla="*/ 0 h 16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2080" h="1669426" fill="none" extrusionOk="0">
                <a:moveTo>
                  <a:pt x="0" y="0"/>
                </a:moveTo>
                <a:cubicBezTo>
                  <a:pt x="184253" y="-18049"/>
                  <a:pt x="459132" y="2915"/>
                  <a:pt x="606329" y="0"/>
                </a:cubicBezTo>
                <a:cubicBezTo>
                  <a:pt x="753526" y="-2915"/>
                  <a:pt x="995056" y="59002"/>
                  <a:pt x="1102416" y="0"/>
                </a:cubicBezTo>
                <a:cubicBezTo>
                  <a:pt x="1209776" y="-59002"/>
                  <a:pt x="1360870" y="17296"/>
                  <a:pt x="1543382" y="0"/>
                </a:cubicBezTo>
                <a:cubicBezTo>
                  <a:pt x="1725894" y="-17296"/>
                  <a:pt x="1894263" y="39138"/>
                  <a:pt x="2039470" y="0"/>
                </a:cubicBezTo>
                <a:cubicBezTo>
                  <a:pt x="2184677" y="-39138"/>
                  <a:pt x="2364760" y="43550"/>
                  <a:pt x="2590678" y="0"/>
                </a:cubicBezTo>
                <a:cubicBezTo>
                  <a:pt x="2816596" y="-43550"/>
                  <a:pt x="2834771" y="36688"/>
                  <a:pt x="3031644" y="0"/>
                </a:cubicBezTo>
                <a:cubicBezTo>
                  <a:pt x="3228517" y="-36688"/>
                  <a:pt x="3374193" y="13186"/>
                  <a:pt x="3637973" y="0"/>
                </a:cubicBezTo>
                <a:cubicBezTo>
                  <a:pt x="3901753" y="-13186"/>
                  <a:pt x="3905534" y="6627"/>
                  <a:pt x="4078939" y="0"/>
                </a:cubicBezTo>
                <a:cubicBezTo>
                  <a:pt x="4252344" y="-6627"/>
                  <a:pt x="4587732" y="66658"/>
                  <a:pt x="4740389" y="0"/>
                </a:cubicBezTo>
                <a:cubicBezTo>
                  <a:pt x="4893046" y="-66658"/>
                  <a:pt x="5182355" y="36346"/>
                  <a:pt x="5512080" y="0"/>
                </a:cubicBezTo>
                <a:cubicBezTo>
                  <a:pt x="5559978" y="235898"/>
                  <a:pt x="5454410" y="312330"/>
                  <a:pt x="5512080" y="539781"/>
                </a:cubicBezTo>
                <a:cubicBezTo>
                  <a:pt x="5569750" y="767232"/>
                  <a:pt x="5467852" y="920626"/>
                  <a:pt x="5512080" y="1046174"/>
                </a:cubicBezTo>
                <a:cubicBezTo>
                  <a:pt x="5556308" y="1171722"/>
                  <a:pt x="5496396" y="1458142"/>
                  <a:pt x="5512080" y="1669426"/>
                </a:cubicBezTo>
                <a:cubicBezTo>
                  <a:pt x="5326052" y="1681198"/>
                  <a:pt x="5168396" y="1619558"/>
                  <a:pt x="5071114" y="1669426"/>
                </a:cubicBezTo>
                <a:cubicBezTo>
                  <a:pt x="4973832" y="1719294"/>
                  <a:pt x="4789450" y="1664246"/>
                  <a:pt x="4685268" y="1669426"/>
                </a:cubicBezTo>
                <a:cubicBezTo>
                  <a:pt x="4581086" y="1674606"/>
                  <a:pt x="4401481" y="1637376"/>
                  <a:pt x="4134060" y="1669426"/>
                </a:cubicBezTo>
                <a:cubicBezTo>
                  <a:pt x="3866639" y="1701476"/>
                  <a:pt x="3853467" y="1660279"/>
                  <a:pt x="3637973" y="1669426"/>
                </a:cubicBezTo>
                <a:cubicBezTo>
                  <a:pt x="3422479" y="1678573"/>
                  <a:pt x="3296990" y="1633645"/>
                  <a:pt x="3086765" y="1669426"/>
                </a:cubicBezTo>
                <a:cubicBezTo>
                  <a:pt x="2876540" y="1705207"/>
                  <a:pt x="2605003" y="1597594"/>
                  <a:pt x="2480436" y="1669426"/>
                </a:cubicBezTo>
                <a:cubicBezTo>
                  <a:pt x="2355869" y="1741258"/>
                  <a:pt x="2123609" y="1654308"/>
                  <a:pt x="1874107" y="1669426"/>
                </a:cubicBezTo>
                <a:cubicBezTo>
                  <a:pt x="1624605" y="1684544"/>
                  <a:pt x="1354939" y="1629626"/>
                  <a:pt x="1212658" y="1669426"/>
                </a:cubicBezTo>
                <a:cubicBezTo>
                  <a:pt x="1070377" y="1709226"/>
                  <a:pt x="729255" y="1612066"/>
                  <a:pt x="606329" y="1669426"/>
                </a:cubicBezTo>
                <a:cubicBezTo>
                  <a:pt x="483403" y="1726786"/>
                  <a:pt x="231155" y="1663865"/>
                  <a:pt x="0" y="1669426"/>
                </a:cubicBezTo>
                <a:cubicBezTo>
                  <a:pt x="-35207" y="1545537"/>
                  <a:pt x="56172" y="1350183"/>
                  <a:pt x="0" y="1112951"/>
                </a:cubicBezTo>
                <a:cubicBezTo>
                  <a:pt x="-56172" y="875720"/>
                  <a:pt x="24122" y="783114"/>
                  <a:pt x="0" y="606558"/>
                </a:cubicBezTo>
                <a:cubicBezTo>
                  <a:pt x="-24122" y="430002"/>
                  <a:pt x="45969" y="286121"/>
                  <a:pt x="0" y="0"/>
                </a:cubicBezTo>
                <a:close/>
              </a:path>
              <a:path w="5512080" h="1669426" stroke="0" extrusionOk="0">
                <a:moveTo>
                  <a:pt x="0" y="0"/>
                </a:moveTo>
                <a:cubicBezTo>
                  <a:pt x="117735" y="-38141"/>
                  <a:pt x="269556" y="6532"/>
                  <a:pt x="385846" y="0"/>
                </a:cubicBezTo>
                <a:cubicBezTo>
                  <a:pt x="502136" y="-6532"/>
                  <a:pt x="889865" y="43097"/>
                  <a:pt x="1047295" y="0"/>
                </a:cubicBezTo>
                <a:cubicBezTo>
                  <a:pt x="1204725" y="-43097"/>
                  <a:pt x="1484974" y="74606"/>
                  <a:pt x="1708745" y="0"/>
                </a:cubicBezTo>
                <a:cubicBezTo>
                  <a:pt x="1932516" y="-74606"/>
                  <a:pt x="1933810" y="40464"/>
                  <a:pt x="2149711" y="0"/>
                </a:cubicBezTo>
                <a:cubicBezTo>
                  <a:pt x="2365612" y="-40464"/>
                  <a:pt x="2427395" y="20286"/>
                  <a:pt x="2535557" y="0"/>
                </a:cubicBezTo>
                <a:cubicBezTo>
                  <a:pt x="2643719" y="-20286"/>
                  <a:pt x="2939942" y="29907"/>
                  <a:pt x="3197006" y="0"/>
                </a:cubicBezTo>
                <a:cubicBezTo>
                  <a:pt x="3454070" y="-29907"/>
                  <a:pt x="3504921" y="5836"/>
                  <a:pt x="3693094" y="0"/>
                </a:cubicBezTo>
                <a:cubicBezTo>
                  <a:pt x="3881267" y="-5836"/>
                  <a:pt x="4217275" y="9534"/>
                  <a:pt x="4354543" y="0"/>
                </a:cubicBezTo>
                <a:cubicBezTo>
                  <a:pt x="4491811" y="-9534"/>
                  <a:pt x="4635405" y="2948"/>
                  <a:pt x="4905751" y="0"/>
                </a:cubicBezTo>
                <a:cubicBezTo>
                  <a:pt x="5176097" y="-2948"/>
                  <a:pt x="5304649" y="59253"/>
                  <a:pt x="5512080" y="0"/>
                </a:cubicBezTo>
                <a:cubicBezTo>
                  <a:pt x="5531862" y="247310"/>
                  <a:pt x="5455876" y="386851"/>
                  <a:pt x="5512080" y="506393"/>
                </a:cubicBezTo>
                <a:cubicBezTo>
                  <a:pt x="5568284" y="625935"/>
                  <a:pt x="5467032" y="903159"/>
                  <a:pt x="5512080" y="1062868"/>
                </a:cubicBezTo>
                <a:cubicBezTo>
                  <a:pt x="5557128" y="1222577"/>
                  <a:pt x="5470990" y="1538944"/>
                  <a:pt x="5512080" y="1669426"/>
                </a:cubicBezTo>
                <a:cubicBezTo>
                  <a:pt x="5328960" y="1694444"/>
                  <a:pt x="5214191" y="1630309"/>
                  <a:pt x="5126234" y="1669426"/>
                </a:cubicBezTo>
                <a:cubicBezTo>
                  <a:pt x="5038277" y="1708543"/>
                  <a:pt x="4836462" y="1639265"/>
                  <a:pt x="4630147" y="1669426"/>
                </a:cubicBezTo>
                <a:cubicBezTo>
                  <a:pt x="4423832" y="1699587"/>
                  <a:pt x="4243600" y="1646984"/>
                  <a:pt x="4078939" y="1669426"/>
                </a:cubicBezTo>
                <a:cubicBezTo>
                  <a:pt x="3914278" y="1691868"/>
                  <a:pt x="3730750" y="1603361"/>
                  <a:pt x="3417490" y="1669426"/>
                </a:cubicBezTo>
                <a:cubicBezTo>
                  <a:pt x="3104230" y="1735491"/>
                  <a:pt x="3120041" y="1658979"/>
                  <a:pt x="2921402" y="1669426"/>
                </a:cubicBezTo>
                <a:cubicBezTo>
                  <a:pt x="2722763" y="1679873"/>
                  <a:pt x="2584156" y="1649301"/>
                  <a:pt x="2370194" y="1669426"/>
                </a:cubicBezTo>
                <a:cubicBezTo>
                  <a:pt x="2156232" y="1689551"/>
                  <a:pt x="2032223" y="1625811"/>
                  <a:pt x="1708745" y="1669426"/>
                </a:cubicBezTo>
                <a:cubicBezTo>
                  <a:pt x="1385267" y="1713041"/>
                  <a:pt x="1454060" y="1611878"/>
                  <a:pt x="1212658" y="1669426"/>
                </a:cubicBezTo>
                <a:cubicBezTo>
                  <a:pt x="971256" y="1726974"/>
                  <a:pt x="901982" y="1623385"/>
                  <a:pt x="771691" y="1669426"/>
                </a:cubicBezTo>
                <a:cubicBezTo>
                  <a:pt x="641400" y="1715467"/>
                  <a:pt x="339887" y="1622534"/>
                  <a:pt x="0" y="1669426"/>
                </a:cubicBezTo>
                <a:cubicBezTo>
                  <a:pt x="-34201" y="1526599"/>
                  <a:pt x="47372" y="1243567"/>
                  <a:pt x="0" y="1079562"/>
                </a:cubicBezTo>
                <a:cubicBezTo>
                  <a:pt x="-47372" y="915557"/>
                  <a:pt x="12921" y="747916"/>
                  <a:pt x="0" y="506393"/>
                </a:cubicBezTo>
                <a:cubicBezTo>
                  <a:pt x="-12921" y="264870"/>
                  <a:pt x="32633" y="162359"/>
                  <a:pt x="0" y="0"/>
                </a:cubicBezTo>
                <a:close/>
              </a:path>
            </a:pathLst>
          </a:custGeom>
          <a:solidFill>
            <a:srgbClr val="50E6FF">
              <a:alpha val="25098"/>
            </a:srgbClr>
          </a:solidFill>
          <a:ln w="57150">
            <a:solidFill>
              <a:srgbClr val="0F78D3"/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4122777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78201">
                <a:defRPr/>
              </a:pPr>
              <a:r>
                <a:rPr lang="en-US" sz="1075" kern="0" dirty="0">
                  <a:solidFill>
                    <a:prstClr val="white"/>
                  </a:solidFill>
                  <a:latin typeface="Calibri" panose="020F0502020204030204"/>
                </a:rPr>
                <a:t>Central Base Artifacts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7" name="Windows" descr="Related image">
            <a:extLst>
              <a:ext uri="{FF2B5EF4-FFF2-40B4-BE49-F238E27FC236}">
                <a16:creationId xmlns:a16="http://schemas.microsoft.com/office/drawing/2014/main" id="{4F9DE4D2-CAE8-483D-8433-C2823F14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-870735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Linux" descr="Image result for linux icon">
            <a:extLst>
              <a:ext uri="{FF2B5EF4-FFF2-40B4-BE49-F238E27FC236}">
                <a16:creationId xmlns:a16="http://schemas.microsoft.com/office/drawing/2014/main" id="{8D59C302-1D09-4293-8699-5917C626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689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IoT">
            <a:extLst>
              <a:ext uri="{FF2B5EF4-FFF2-40B4-BE49-F238E27FC236}">
                <a16:creationId xmlns:a16="http://schemas.microsoft.com/office/drawing/2014/main" id="{7C12039E-01B2-445A-985F-725FAB4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-870787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dotnet">
            <a:extLst>
              <a:ext uri="{FF2B5EF4-FFF2-40B4-BE49-F238E27FC236}">
                <a16:creationId xmlns:a16="http://schemas.microsoft.com/office/drawing/2014/main" id="{B56BEC73-595E-4528-96EE-EBCB70D95B65}"/>
              </a:ext>
            </a:extLst>
          </p:cNvPr>
          <p:cNvSpPr/>
          <p:nvPr/>
        </p:nvSpPr>
        <p:spPr>
          <a:xfrm>
            <a:off x="-963334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311" name="Java" descr="Image result for java icon">
            <a:extLst>
              <a:ext uri="{FF2B5EF4-FFF2-40B4-BE49-F238E27FC236}">
                <a16:creationId xmlns:a16="http://schemas.microsoft.com/office/drawing/2014/main" id="{912EE5DB-1E93-48CD-ACDB-A6FB1B88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40944"/>
            <a:ext cx="10515600" cy="1325563"/>
          </a:xfrm>
        </p:spPr>
        <p:txBody>
          <a:bodyPr/>
          <a:lstStyle/>
          <a:p>
            <a:r>
              <a:rPr lang="en-US" dirty="0"/>
              <a:t>Container Patching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pic>
        <p:nvPicPr>
          <p:cNvPr id="354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BEC0469-21CD-44AC-AB92-085A1899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36" y="1680827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Code">
            <a:extLst>
              <a:ext uri="{FF2B5EF4-FFF2-40B4-BE49-F238E27FC236}">
                <a16:creationId xmlns:a16="http://schemas.microsoft.com/office/drawing/2014/main" id="{F0E7E672-3AC3-4A62-8A03-A98CDFF2C2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54040" y="1301377"/>
            <a:ext cx="439103" cy="439103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6" name="Container">
            <a:extLst>
              <a:ext uri="{FF2B5EF4-FFF2-40B4-BE49-F238E27FC236}">
                <a16:creationId xmlns:a16="http://schemas.microsoft.com/office/drawing/2014/main" id="{46D1585E-1066-4499-8393-1E9A6DF29308}"/>
              </a:ext>
            </a:extLst>
          </p:cNvPr>
          <p:cNvGrpSpPr/>
          <p:nvPr/>
        </p:nvGrpSpPr>
        <p:grpSpPr>
          <a:xfrm>
            <a:off x="4717669" y="4011976"/>
            <a:ext cx="275193" cy="183947"/>
            <a:chOff x="-2998296" y="4774637"/>
            <a:chExt cx="2042042" cy="1364963"/>
          </a:xfrm>
        </p:grpSpPr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058F14C4-5807-4813-BCFE-343BC8BB354B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07FDF5-7C3A-475F-884C-E924655827E9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65983BE-D91E-41A4-9588-A58F63BEB476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A4D2426-1119-4656-9BA7-66B6B2D9AD4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70BE6E5-9FBE-4F4F-B783-9836DE5712A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D9B6520-966B-4802-BAA8-6281592B0D3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9DF9C29-6373-4BC0-9880-EBBB08E9B0C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6ADAE44-BFC7-4F3D-A7CB-051029BB0CF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0F6C998-B13B-4299-8E00-E40013D663FA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370613572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6" name="ACR-FWRule">
            <a:extLst>
              <a:ext uri="{FF2B5EF4-FFF2-40B4-BE49-F238E27FC236}">
                <a16:creationId xmlns:a16="http://schemas.microsoft.com/office/drawing/2014/main" id="{306BCDDC-F158-4C4A-BDE5-69B825AEB392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4056E25-F80A-4807-81A9-D20F3E6ED48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BA7866F-62EE-43ED-BA8B-2DBAE4FD8680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12" name="Test-Fail">
            <a:extLst>
              <a:ext uri="{FF2B5EF4-FFF2-40B4-BE49-F238E27FC236}">
                <a16:creationId xmlns:a16="http://schemas.microsoft.com/office/drawing/2014/main" id="{A9AB9833-8887-49E5-A0E7-7121327D85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434916" y="5574681"/>
            <a:ext cx="269823" cy="269823"/>
          </a:xfrm>
          <a:prstGeom prst="rect">
            <a:avLst/>
          </a:prstGeom>
        </p:spPr>
      </p:pic>
      <p:pic>
        <p:nvPicPr>
          <p:cNvPr id="313" name="Test-Pass">
            <a:extLst>
              <a:ext uri="{FF2B5EF4-FFF2-40B4-BE49-F238E27FC236}">
                <a16:creationId xmlns:a16="http://schemas.microsoft.com/office/drawing/2014/main" id="{617AB07E-DF76-4612-ADC8-9EFCFFDDF9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34916" y="5868080"/>
            <a:ext cx="269823" cy="269823"/>
          </a:xfrm>
          <a:prstGeom prst="rect">
            <a:avLst/>
          </a:prstGeom>
        </p:spPr>
      </p:pic>
      <p:grpSp>
        <p:nvGrpSpPr>
          <p:cNvPr id="315" name="UnitTesting">
            <a:extLst>
              <a:ext uri="{FF2B5EF4-FFF2-40B4-BE49-F238E27FC236}">
                <a16:creationId xmlns:a16="http://schemas.microsoft.com/office/drawing/2014/main" id="{1920CEA7-2DBF-4B8C-8E3E-258D6017EDD7}"/>
              </a:ext>
            </a:extLst>
          </p:cNvPr>
          <p:cNvGrpSpPr/>
          <p:nvPr/>
        </p:nvGrpSpPr>
        <p:grpSpPr>
          <a:xfrm>
            <a:off x="6983260" y="5607554"/>
            <a:ext cx="447558" cy="574969"/>
            <a:chOff x="5707652" y="2643762"/>
            <a:chExt cx="447558" cy="574969"/>
          </a:xfrm>
        </p:grpSpPr>
        <p:pic>
          <p:nvPicPr>
            <p:cNvPr id="316" name="Unit-test">
              <a:extLst>
                <a:ext uri="{FF2B5EF4-FFF2-40B4-BE49-F238E27FC236}">
                  <a16:creationId xmlns:a16="http://schemas.microsoft.com/office/drawing/2014/main" id="{5C4C6D74-FB79-48C5-9C5E-56A0466B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15CC763-7D09-4DAD-B75F-08BEACCA2DC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318" name="CI">
            <a:extLst>
              <a:ext uri="{FF2B5EF4-FFF2-40B4-BE49-F238E27FC236}">
                <a16:creationId xmlns:a16="http://schemas.microsoft.com/office/drawing/2014/main" id="{644E04EB-2154-4FF2-842B-1C4E7F2442B5}"/>
              </a:ext>
            </a:extLst>
          </p:cNvPr>
          <p:cNvGrpSpPr/>
          <p:nvPr/>
        </p:nvGrpSpPr>
        <p:grpSpPr>
          <a:xfrm>
            <a:off x="2510427" y="5432905"/>
            <a:ext cx="1453914" cy="1025383"/>
            <a:chOff x="4555354" y="1147552"/>
            <a:chExt cx="1453914" cy="1109340"/>
          </a:xfrm>
        </p:grpSpPr>
        <p:sp>
          <p:nvSpPr>
            <p:cNvPr id="319" name="Rounded Rectangle 12">
              <a:extLst>
                <a:ext uri="{FF2B5EF4-FFF2-40B4-BE49-F238E27FC236}">
                  <a16:creationId xmlns:a16="http://schemas.microsoft.com/office/drawing/2014/main" id="{845BFEF1-4D43-4656-B53D-2F1CBD332067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02C97E2-9B40-48E7-B162-6AFABDDD8C01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324" name="DevOpsPipelines">
              <a:extLst>
                <a:ext uri="{FF2B5EF4-FFF2-40B4-BE49-F238E27FC236}">
                  <a16:creationId xmlns:a16="http://schemas.microsoft.com/office/drawing/2014/main" id="{436ACD3E-4250-4BDB-93FC-76DF6B65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grpSp>
        <p:nvGrpSpPr>
          <p:cNvPr id="329" name="BaseImageIndex">
            <a:extLst>
              <a:ext uri="{FF2B5EF4-FFF2-40B4-BE49-F238E27FC236}">
                <a16:creationId xmlns:a16="http://schemas.microsoft.com/office/drawing/2014/main" id="{BD350605-D78A-478C-94DC-70A38E1E589A}"/>
              </a:ext>
            </a:extLst>
          </p:cNvPr>
          <p:cNvGrpSpPr/>
          <p:nvPr/>
        </p:nvGrpSpPr>
        <p:grpSpPr>
          <a:xfrm>
            <a:off x="4600575" y="5238750"/>
            <a:ext cx="757169" cy="334808"/>
            <a:chOff x="3913058" y="3363628"/>
            <a:chExt cx="757277" cy="33485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843EB9F4-57F4-4083-9355-31FA7D879D7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C66C02AF-606F-443F-AEC4-AFC841BE8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EA84909A-2708-438D-BEBD-B8085822904F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1" name="Lightning Bolt 330">
              <a:extLst>
                <a:ext uri="{FF2B5EF4-FFF2-40B4-BE49-F238E27FC236}">
                  <a16:creationId xmlns:a16="http://schemas.microsoft.com/office/drawing/2014/main" id="{68867044-DBA2-415C-A93F-322123884E1E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34" name="BaseImageIndex">
            <a:extLst>
              <a:ext uri="{FF2B5EF4-FFF2-40B4-BE49-F238E27FC236}">
                <a16:creationId xmlns:a16="http://schemas.microsoft.com/office/drawing/2014/main" id="{2CBC9C45-2F2D-4A2D-B4BE-54D25519B4F2}"/>
              </a:ext>
            </a:extLst>
          </p:cNvPr>
          <p:cNvGrpSpPr/>
          <p:nvPr/>
        </p:nvGrpSpPr>
        <p:grpSpPr>
          <a:xfrm>
            <a:off x="4619841" y="3447962"/>
            <a:ext cx="757169" cy="334808"/>
            <a:chOff x="3913058" y="3363628"/>
            <a:chExt cx="757277" cy="334856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B8BECD6E-D051-4C9B-A83E-87681FE041DD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3EEF83E1-27CD-4B04-8F80-09924683E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ED7B4B2D-FB3A-4925-8A72-23B9DEA755D8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6" name="Lightning Bolt 335">
              <a:extLst>
                <a:ext uri="{FF2B5EF4-FFF2-40B4-BE49-F238E27FC236}">
                  <a16:creationId xmlns:a16="http://schemas.microsoft.com/office/drawing/2014/main" id="{26684C61-66D3-47E9-9F53-2999EA251D63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44" name="SecurityCenter" descr="Image result for azure security center logo">
            <a:extLst>
              <a:ext uri="{FF2B5EF4-FFF2-40B4-BE49-F238E27FC236}">
                <a16:creationId xmlns:a16="http://schemas.microsoft.com/office/drawing/2014/main" id="{ABB00A2E-C53C-4E93-8B5D-6F99A095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5" y="5190727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5" name="Tasks--&gt;CI">
            <a:extLst>
              <a:ext uri="{FF2B5EF4-FFF2-40B4-BE49-F238E27FC236}">
                <a16:creationId xmlns:a16="http://schemas.microsoft.com/office/drawing/2014/main" id="{42965F42-D057-4DE8-8AC8-E3DFB9258B45}"/>
              </a:ext>
            </a:extLst>
          </p:cNvPr>
          <p:cNvCxnSpPr>
            <a:cxnSpLocks/>
          </p:cNvCxnSpPr>
          <p:nvPr/>
        </p:nvCxnSpPr>
        <p:spPr>
          <a:xfrm flipV="1">
            <a:off x="4724400" y="2263876"/>
            <a:ext cx="22163" cy="120030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F553C8B5-BCC2-4498-BAE7-128E24091B86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347" name="Rounded Rectangle 11">
              <a:extLst>
                <a:ext uri="{FF2B5EF4-FFF2-40B4-BE49-F238E27FC236}">
                  <a16:creationId xmlns:a16="http://schemas.microsoft.com/office/drawing/2014/main" id="{802EB307-3194-443A-B802-767F967D8A8A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7BB0CC66-7CCC-4C80-ABB4-3E0B5DC1899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49" name="Repos">
              <a:extLst>
                <a:ext uri="{FF2B5EF4-FFF2-40B4-BE49-F238E27FC236}">
                  <a16:creationId xmlns:a16="http://schemas.microsoft.com/office/drawing/2014/main" id="{FAF31CB1-972F-4D63-9393-323396CA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239" name="ACR-FWRule">
            <a:extLst>
              <a:ext uri="{FF2B5EF4-FFF2-40B4-BE49-F238E27FC236}">
                <a16:creationId xmlns:a16="http://schemas.microsoft.com/office/drawing/2014/main" id="{BA009CF6-A32C-4899-8354-1FD16DFE7B68}"/>
              </a:ext>
            </a:extLst>
          </p:cNvPr>
          <p:cNvGrpSpPr/>
          <p:nvPr/>
        </p:nvGrpSpPr>
        <p:grpSpPr>
          <a:xfrm>
            <a:off x="4230535" y="1538195"/>
            <a:ext cx="181297" cy="379937"/>
            <a:chOff x="6705600" y="4772085"/>
            <a:chExt cx="381001" cy="798448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F49826A-5F08-4B3B-92E4-B6A0068A3863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D86F3FA7-22DD-49CA-8918-DEE1904A6A27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2" name="ACR-Import">
            <a:extLst>
              <a:ext uri="{FF2B5EF4-FFF2-40B4-BE49-F238E27FC236}">
                <a16:creationId xmlns:a16="http://schemas.microsoft.com/office/drawing/2014/main" id="{9ABFFF2F-67CB-4C87-A86C-2BCF4E145CD5}"/>
              </a:ext>
            </a:extLst>
          </p:cNvPr>
          <p:cNvCxnSpPr>
            <a:cxnSpLocks/>
            <a:stCxn id="347" idx="3"/>
            <a:endCxn id="445" idx="1"/>
          </p:cNvCxnSpPr>
          <p:nvPr/>
        </p:nvCxnSpPr>
        <p:spPr>
          <a:xfrm>
            <a:off x="1971738" y="1741383"/>
            <a:ext cx="2583616" cy="2817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53" name="ACR--&gt;Tasks">
            <a:extLst>
              <a:ext uri="{FF2B5EF4-FFF2-40B4-BE49-F238E27FC236}">
                <a16:creationId xmlns:a16="http://schemas.microsoft.com/office/drawing/2014/main" id="{A78272FF-2304-4971-8EE4-1BDE40CB3CAD}"/>
              </a:ext>
            </a:extLst>
          </p:cNvPr>
          <p:cNvCxnSpPr>
            <a:cxnSpLocks/>
          </p:cNvCxnSpPr>
          <p:nvPr/>
        </p:nvCxnSpPr>
        <p:spPr>
          <a:xfrm flipH="1" flipV="1">
            <a:off x="5001490" y="4195142"/>
            <a:ext cx="850213" cy="1490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6" name="Rectangle 365">
            <a:extLst>
              <a:ext uri="{FF2B5EF4-FFF2-40B4-BE49-F238E27FC236}">
                <a16:creationId xmlns:a16="http://schemas.microsoft.com/office/drawing/2014/main" id="{C6713FFA-534A-4B26-9CBA-51EE32520F63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Unit &amp; Functional Tests provide value for the life of the application</a:t>
            </a:r>
            <a:endParaRPr lang="en-US" dirty="0">
              <a:solidFill>
                <a:srgbClr val="50E6FF"/>
              </a:solidFill>
            </a:endParaRPr>
          </a:p>
        </p:txBody>
      </p:sp>
      <p:pic>
        <p:nvPicPr>
          <p:cNvPr id="380" name="Quay" descr="Image result for quay registry icon">
            <a:extLst>
              <a:ext uri="{FF2B5EF4-FFF2-40B4-BE49-F238E27FC236}">
                <a16:creationId xmlns:a16="http://schemas.microsoft.com/office/drawing/2014/main" id="{6F5E5F57-EB98-4F84-A391-955FF777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0" y="3841420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7072CC4-0F78-40F6-8F3A-4581E30D7BD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7" y="4081664"/>
            <a:ext cx="506756" cy="506756"/>
          </a:xfrm>
          <a:prstGeom prst="rect">
            <a:avLst/>
          </a:prstGeom>
        </p:spPr>
      </p:pic>
      <p:pic>
        <p:nvPicPr>
          <p:cNvPr id="382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E7056947-4046-4B0C-B816-93CA3F1B7B44}"/>
              </a:ext>
            </a:extLst>
          </p:cNvPr>
          <p:cNvPicPr>
            <a:picLocks noChangeAspect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1774128" y="3251183"/>
            <a:ext cx="476665" cy="473973"/>
          </a:xfrm>
          <a:prstGeom prst="rect">
            <a:avLst/>
          </a:prstGeom>
        </p:spPr>
      </p:pic>
      <p:pic>
        <p:nvPicPr>
          <p:cNvPr id="383" name="gcr" descr="Image result for google container registry logo">
            <a:extLst>
              <a:ext uri="{FF2B5EF4-FFF2-40B4-BE49-F238E27FC236}">
                <a16:creationId xmlns:a16="http://schemas.microsoft.com/office/drawing/2014/main" id="{D8C888E8-2D75-43FE-AE90-8F892E79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21" y="3668912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7C8E854F-5AE4-4543-BCF1-A84110C06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4601693" y="1241507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FB79E981-1521-47B8-95A1-1AC11E7B5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742229" y="124150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864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817">
        <p:fade/>
      </p:transition>
    </mc:Choice>
    <mc:Fallback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394 L 0.30951 0.1108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534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1511 0.107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55" y="53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0638 0.1027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51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51 0.11088 C 0.33906 0.17754 0.36107 0.27454 0.39844 0.31088 C 0.43594 0.34722 0.48867 0.32291 0.53372 0.32893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101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0704 0.00115 C 0.33243 0.10208 0.34571 0.24838 0.38347 0.30393 C 0.42136 0.35949 0.48347 0.3243 0.5336 0.33449 " pathEditMode="relative" rAng="0" ptsTypes="AAA">
                                      <p:cBhvr>
                                        <p:cTn id="9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6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0638 0.11041 C 0.33034 0.17615 0.35325 0.26944 0.39128 0.30602 C 0.42969 0.34236 0.4832 0.32222 0.53529 0.32986 " pathEditMode="relative" rAng="0" ptsTypes="AAA">
                                      <p:cBhvr>
                                        <p:cTn id="107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1097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50"/>
                            </p:stCondLst>
                            <p:childTnLst>
                              <p:par>
                                <p:cTn id="17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12643 0.00857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6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182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187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750"/>
                            </p:stCondLst>
                            <p:childTnLst>
                              <p:par>
                                <p:cTn id="2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14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750"/>
                            </p:stCondLst>
                            <p:childTnLst>
                              <p:par>
                                <p:cTn id="2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30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500"/>
                            </p:stCondLst>
                            <p:childTnLst>
                              <p:par>
                                <p:cTn id="23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0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500"/>
                            </p:stCondLst>
                            <p:childTnLst>
                              <p:par>
                                <p:cTn id="2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65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7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73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5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3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289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1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000"/>
                            </p:stCondLst>
                            <p:childTnLst>
                              <p:par>
                                <p:cTn id="3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9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0" grpId="1"/>
      <p:bldP spid="310" grpId="2"/>
      <p:bldP spid="310" grpId="3"/>
      <p:bldP spid="310" grpId="4"/>
      <p:bldP spid="310" grpId="5"/>
      <p:bldP spid="534" grpId="0" animBg="1"/>
      <p:bldP spid="534" grpId="1" animBg="1"/>
      <p:bldP spid="534" grpId="2" animBg="1"/>
      <p:bldP spid="534" grpId="3" animBg="1"/>
      <p:bldP spid="3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42DE-5A19-4464-A5DF-752583CD01E1}"/>
              </a:ext>
            </a:extLst>
          </p:cNvPr>
          <p:cNvSpPr/>
          <p:nvPr/>
        </p:nvSpPr>
        <p:spPr>
          <a:xfrm>
            <a:off x="10264553" y="1977765"/>
            <a:ext cx="576064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Are Your Base Artifacts Secure?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Validation</a:t>
            </a: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2" name="MCR">
            <a:extLst>
              <a:ext uri="{FF2B5EF4-FFF2-40B4-BE49-F238E27FC236}">
                <a16:creationId xmlns:a16="http://schemas.microsoft.com/office/drawing/2014/main" id="{C5931FBA-4292-40FB-B4BE-E88EB5FBEDF2}"/>
              </a:ext>
            </a:extLst>
          </p:cNvPr>
          <p:cNvGrpSpPr/>
          <p:nvPr/>
        </p:nvGrpSpPr>
        <p:grpSpPr>
          <a:xfrm>
            <a:off x="2829528" y="3386772"/>
            <a:ext cx="789823" cy="553584"/>
            <a:chOff x="2693602" y="4255008"/>
            <a:chExt cx="789935" cy="553663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44F28DA-00E3-4D2F-9709-41259314345C}"/>
                </a:ext>
              </a:extLst>
            </p:cNvPr>
            <p:cNvSpPr txBox="1"/>
            <p:nvPr/>
          </p:nvSpPr>
          <p:spPr>
            <a:xfrm>
              <a:off x="2693602" y="4608588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MCR</a:t>
              </a:r>
            </a:p>
          </p:txBody>
        </p:sp>
        <p:pic>
          <p:nvPicPr>
            <p:cNvPr id="354" name="MCR" descr="C:\Users\steve\AppData\Local\Temp\SNAGHTML3c2ca0f.PNG">
              <a:extLst>
                <a:ext uri="{FF2B5EF4-FFF2-40B4-BE49-F238E27FC236}">
                  <a16:creationId xmlns:a16="http://schemas.microsoft.com/office/drawing/2014/main" id="{1F5AE42D-000F-49D8-B41D-9A1C00A22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19B8224-ED82-4186-B409-D932859557E3}"/>
              </a:ext>
            </a:extLst>
          </p:cNvPr>
          <p:cNvGrpSpPr/>
          <p:nvPr/>
        </p:nvGrpSpPr>
        <p:grpSpPr>
          <a:xfrm>
            <a:off x="5591943" y="1718966"/>
            <a:ext cx="1066517" cy="921401"/>
            <a:chOff x="4709527" y="3746417"/>
            <a:chExt cx="1066517" cy="921400"/>
          </a:xfrm>
        </p:grpSpPr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CB27701-BCBE-423B-8CA8-1B780EB834C0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algn="ctr" defTabSz="89582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357" name="ACR">
              <a:extLst>
                <a:ext uri="{FF2B5EF4-FFF2-40B4-BE49-F238E27FC236}">
                  <a16:creationId xmlns:a16="http://schemas.microsoft.com/office/drawing/2014/main" id="{58256C00-4864-4C58-A455-6F73561B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358" name="Quay" descr="Image result for quay registry icon">
            <a:extLst>
              <a:ext uri="{FF2B5EF4-FFF2-40B4-BE49-F238E27FC236}">
                <a16:creationId xmlns:a16="http://schemas.microsoft.com/office/drawing/2014/main" id="{35C7845C-525D-42D8-A6C8-12F551A7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40" y="5513163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EBB55FEA-5BBB-494E-AC27-BF5215B90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60" y="5874391"/>
            <a:ext cx="506756" cy="506756"/>
          </a:xfrm>
          <a:prstGeom prst="rect">
            <a:avLst/>
          </a:prstGeom>
        </p:spPr>
      </p:pic>
      <p:sp>
        <p:nvSpPr>
          <p:cNvPr id="360" name="Rectangle 359">
            <a:extLst>
              <a:ext uri="{FF2B5EF4-FFF2-40B4-BE49-F238E27FC236}">
                <a16:creationId xmlns:a16="http://schemas.microsoft.com/office/drawing/2014/main" id="{C06D6DAA-A928-4BB4-AC8A-D603FBE0A3F3}"/>
              </a:ext>
            </a:extLst>
          </p:cNvPr>
          <p:cNvSpPr/>
          <p:nvPr/>
        </p:nvSpPr>
        <p:spPr>
          <a:xfrm>
            <a:off x="2666493" y="1690689"/>
            <a:ext cx="1257300" cy="4957761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Registries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azure, google, on-prem, …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sp>
        <p:nvSpPr>
          <p:cNvPr id="363" name="Lightning Bolt 362">
            <a:extLst>
              <a:ext uri="{FF2B5EF4-FFF2-40B4-BE49-F238E27FC236}">
                <a16:creationId xmlns:a16="http://schemas.microsoft.com/office/drawing/2014/main" id="{24325433-AB01-43BC-9423-33089D60A24C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68" name="Node-Hub">
            <a:extLst>
              <a:ext uri="{FF2B5EF4-FFF2-40B4-BE49-F238E27FC236}">
                <a16:creationId xmlns:a16="http://schemas.microsoft.com/office/drawing/2014/main" id="{FC9EBF57-4DC8-49AB-B015-942D501E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126467" y="2749712"/>
            <a:ext cx="195941" cy="142757"/>
          </a:xfrm>
          <a:prstGeom prst="rect">
            <a:avLst/>
          </a:prstGeom>
        </p:spPr>
      </p:pic>
      <p:pic>
        <p:nvPicPr>
          <p:cNvPr id="369" name="marketing-image">
            <a:extLst>
              <a:ext uri="{FF2B5EF4-FFF2-40B4-BE49-F238E27FC236}">
                <a16:creationId xmlns:a16="http://schemas.microsoft.com/office/drawing/2014/main" id="{1B994889-7285-4C58-B2C9-D83CEF40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5779347" y="3808796"/>
            <a:ext cx="195941" cy="142757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1" name="Docker Hub">
            <a:extLst>
              <a:ext uri="{FF2B5EF4-FFF2-40B4-BE49-F238E27FC236}">
                <a16:creationId xmlns:a16="http://schemas.microsoft.com/office/drawing/2014/main" id="{6FDDF59F-9974-40F5-8337-B4FDAEE3D550}"/>
              </a:ext>
            </a:extLst>
          </p:cNvPr>
          <p:cNvGrpSpPr/>
          <p:nvPr/>
        </p:nvGrpSpPr>
        <p:grpSpPr>
          <a:xfrm>
            <a:off x="2827822" y="2550968"/>
            <a:ext cx="793232" cy="614891"/>
            <a:chOff x="8081204" y="5137617"/>
            <a:chExt cx="1358036" cy="1052709"/>
          </a:xfrm>
        </p:grpSpPr>
        <p:pic>
          <p:nvPicPr>
            <p:cNvPr id="372" name="Docker Hub" descr="Image result for docker hub logo">
              <a:extLst>
                <a:ext uri="{FF2B5EF4-FFF2-40B4-BE49-F238E27FC236}">
                  <a16:creationId xmlns:a16="http://schemas.microsoft.com/office/drawing/2014/main" id="{E91B72A8-1329-4D89-9FF9-C30260D96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131031CC-1F82-480F-9FC5-142ADB79D1DE}"/>
                </a:ext>
              </a:extLst>
            </p:cNvPr>
            <p:cNvSpPr txBox="1"/>
            <p:nvPr/>
          </p:nvSpPr>
          <p:spPr>
            <a:xfrm>
              <a:off x="8081204" y="5795135"/>
              <a:ext cx="1358036" cy="39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Docker Hub</a:t>
              </a:r>
            </a:p>
          </p:txBody>
        </p:sp>
      </p:grpSp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pic>
        <p:nvPicPr>
          <p:cNvPr id="375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A875CF52-22F4-424E-86C3-D2DC7982A87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2986107" y="4158543"/>
            <a:ext cx="476665" cy="473973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77" name="Node-staging">
            <a:extLst>
              <a:ext uri="{FF2B5EF4-FFF2-40B4-BE49-F238E27FC236}">
                <a16:creationId xmlns:a16="http://schemas.microsoft.com/office/drawing/2014/main" id="{8A1ABB34-B330-4B1D-9DF1-23B42BC8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3340722"/>
            <a:ext cx="195941" cy="142757"/>
          </a:xfrm>
          <a:prstGeom prst="rect">
            <a:avLst/>
          </a:prstGeom>
        </p:spPr>
      </p:pic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1" name="Windows" descr="Related image">
            <a:extLst>
              <a:ext uri="{FF2B5EF4-FFF2-40B4-BE49-F238E27FC236}">
                <a16:creationId xmlns:a16="http://schemas.microsoft.com/office/drawing/2014/main" id="{EFBAE6EE-ED82-4C32-832C-4C4D547B2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39096" y="2634930"/>
            <a:ext cx="438603" cy="4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Linux" descr="Image result for linux icon">
            <a:extLst>
              <a:ext uri="{FF2B5EF4-FFF2-40B4-BE49-F238E27FC236}">
                <a16:creationId xmlns:a16="http://schemas.microsoft.com/office/drawing/2014/main" id="{A09BECE6-B12C-4EC2-9E9E-E1DE768E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" y="2641117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3" name="IoT">
            <a:extLst>
              <a:ext uri="{FF2B5EF4-FFF2-40B4-BE49-F238E27FC236}">
                <a16:creationId xmlns:a16="http://schemas.microsoft.com/office/drawing/2014/main" id="{1E3E492F-4E82-44B8-85D2-C3C23CE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 bwMode="auto">
          <a:xfrm>
            <a:off x="339044" y="263201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" name=".NET">
            <a:extLst>
              <a:ext uri="{FF2B5EF4-FFF2-40B4-BE49-F238E27FC236}">
                <a16:creationId xmlns:a16="http://schemas.microsoft.com/office/drawing/2014/main" id="{B2EF3684-ED91-4CD5-BD11-C83C199E8EE9}"/>
              </a:ext>
            </a:extLst>
          </p:cNvPr>
          <p:cNvSpPr/>
          <p:nvPr/>
        </p:nvSpPr>
        <p:spPr>
          <a:xfrm>
            <a:off x="246497" y="2666730"/>
            <a:ext cx="859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0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1A1A1A"/>
                </a:solidFill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385" name="Java" descr="Image result for java icon">
            <a:extLst>
              <a:ext uri="{FF2B5EF4-FFF2-40B4-BE49-F238E27FC236}">
                <a16:creationId xmlns:a16="http://schemas.microsoft.com/office/drawing/2014/main" id="{9A475289-2A29-4DED-958E-0FCD06FA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0" y="251220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" name="gcr" descr="Image result for google container registry logo">
            <a:extLst>
              <a:ext uri="{FF2B5EF4-FFF2-40B4-BE49-F238E27FC236}">
                <a16:creationId xmlns:a16="http://schemas.microsoft.com/office/drawing/2014/main" id="{B52ABCAB-D3E0-46EF-9974-312B6932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7" y="4850706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84189-4877-4B1A-B496-0AEB27D0EAD4}"/>
              </a:ext>
            </a:extLst>
          </p:cNvPr>
          <p:cNvSpPr/>
          <p:nvPr/>
        </p:nvSpPr>
        <p:spPr>
          <a:xfrm>
            <a:off x="5531837" y="339870"/>
            <a:ext cx="666016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  <a:ea typeface="+mj-ea"/>
                <a:cs typeface="+mj-cs"/>
              </a:rPr>
              <a:t>Images Secure?</a:t>
            </a:r>
          </a:p>
        </p:txBody>
      </p:sp>
      <p:grpSp>
        <p:nvGrpSpPr>
          <p:cNvPr id="56" name="Authentication">
            <a:extLst>
              <a:ext uri="{FF2B5EF4-FFF2-40B4-BE49-F238E27FC236}">
                <a16:creationId xmlns:a16="http://schemas.microsoft.com/office/drawing/2014/main" id="{1FD38897-40A3-4097-BB6F-4659EC24DD64}"/>
              </a:ext>
            </a:extLst>
          </p:cNvPr>
          <p:cNvGrpSpPr/>
          <p:nvPr/>
        </p:nvGrpSpPr>
        <p:grpSpPr>
          <a:xfrm>
            <a:off x="3758421" y="2247157"/>
            <a:ext cx="639856" cy="551600"/>
            <a:chOff x="4314167" y="3606147"/>
            <a:chExt cx="857250" cy="739009"/>
          </a:xfrm>
        </p:grpSpPr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F25423C8-E71D-4526-B343-D16B29409046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Picture 2" descr="See the source image">
              <a:extLst>
                <a:ext uri="{FF2B5EF4-FFF2-40B4-BE49-F238E27FC236}">
                  <a16:creationId xmlns:a16="http://schemas.microsoft.com/office/drawing/2014/main" id="{00A10C44-F64D-4CEF-8277-D18FBB52B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Key">
            <a:extLst>
              <a:ext uri="{FF2B5EF4-FFF2-40B4-BE49-F238E27FC236}">
                <a16:creationId xmlns:a16="http://schemas.microsoft.com/office/drawing/2014/main" id="{E56D8FFB-7BF9-4B90-B993-75EAF1881903}"/>
              </a:ext>
            </a:extLst>
          </p:cNvPr>
          <p:cNvGrpSpPr/>
          <p:nvPr/>
        </p:nvGrpSpPr>
        <p:grpSpPr>
          <a:xfrm>
            <a:off x="4607054" y="2279653"/>
            <a:ext cx="939489" cy="486607"/>
            <a:chOff x="5375920" y="1795371"/>
            <a:chExt cx="939489" cy="4866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14A2055-D0B4-4871-BA88-2D806B5D311F}"/>
                </a:ext>
              </a:extLst>
            </p:cNvPr>
            <p:cNvSpPr/>
            <p:nvPr/>
          </p:nvSpPr>
          <p:spPr>
            <a:xfrm>
              <a:off x="5435734" y="1973378"/>
              <a:ext cx="498371" cy="457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D076CA-5905-4D9A-BE8E-D2B2AA0D262A}"/>
                </a:ext>
              </a:extLst>
            </p:cNvPr>
            <p:cNvSpPr/>
            <p:nvPr/>
          </p:nvSpPr>
          <p:spPr>
            <a:xfrm>
              <a:off x="6152726" y="1977753"/>
              <a:ext cx="127219" cy="121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55B4262-AABF-478E-8CBE-43025A2FA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39550" t="24379" r="40046" b="24641"/>
            <a:stretch/>
          </p:blipFill>
          <p:spPr>
            <a:xfrm rot="5400000">
              <a:off x="5602361" y="1568930"/>
              <a:ext cx="486607" cy="939489"/>
            </a:xfrm>
            <a:prstGeom prst="rect">
              <a:avLst/>
            </a:prstGeom>
          </p:spPr>
        </p:pic>
      </p:grpSp>
      <p:pic>
        <p:nvPicPr>
          <p:cNvPr id="81" name="Code">
            <a:extLst>
              <a:ext uri="{FF2B5EF4-FFF2-40B4-BE49-F238E27FC236}">
                <a16:creationId xmlns:a16="http://schemas.microsoft.com/office/drawing/2014/main" id="{1EC56608-7F78-4C12-932D-3536773645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98521" y="5952159"/>
            <a:ext cx="439103" cy="439103"/>
          </a:xfrm>
          <a:prstGeom prst="rect">
            <a:avLst/>
          </a:prstGeom>
        </p:spPr>
      </p:pic>
      <p:grpSp>
        <p:nvGrpSpPr>
          <p:cNvPr id="75" name="SCC">
            <a:extLst>
              <a:ext uri="{FF2B5EF4-FFF2-40B4-BE49-F238E27FC236}">
                <a16:creationId xmlns:a16="http://schemas.microsoft.com/office/drawing/2014/main" id="{53E62315-A4E7-45C3-B1BC-7FEB503F06C2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76" name="Rounded Rectangle 11">
              <a:extLst>
                <a:ext uri="{FF2B5EF4-FFF2-40B4-BE49-F238E27FC236}">
                  <a16:creationId xmlns:a16="http://schemas.microsoft.com/office/drawing/2014/main" id="{200FDF12-32DA-4FF5-92E1-070B6BEB4FD4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382373-F72F-49FA-A1D3-2AAEB3C332AF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9" name="Repos">
              <a:extLst>
                <a:ext uri="{FF2B5EF4-FFF2-40B4-BE49-F238E27FC236}">
                  <a16:creationId xmlns:a16="http://schemas.microsoft.com/office/drawing/2014/main" id="{293ACF05-D2FA-4D19-90A2-78973CE8C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68" name="dockerfile-contoso">
            <a:extLst>
              <a:ext uri="{FF2B5EF4-FFF2-40B4-BE49-F238E27FC236}">
                <a16:creationId xmlns:a16="http://schemas.microsoft.com/office/drawing/2014/main" id="{1C93DF93-B5A5-47FE-8BA0-5ED95A3F9D92}"/>
              </a:ext>
            </a:extLst>
          </p:cNvPr>
          <p:cNvSpPr/>
          <p:nvPr/>
        </p:nvSpPr>
        <p:spPr>
          <a:xfrm>
            <a:off x="3458665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9" name="RedHat">
            <a:extLst>
              <a:ext uri="{FF2B5EF4-FFF2-40B4-BE49-F238E27FC236}">
                <a16:creationId xmlns:a16="http://schemas.microsoft.com/office/drawing/2014/main" id="{6D8EC7F1-395C-449E-AB49-00552825CEB9}"/>
              </a:ext>
            </a:extLst>
          </p:cNvPr>
          <p:cNvSpPr txBox="1"/>
          <p:nvPr/>
        </p:nvSpPr>
        <p:spPr>
          <a:xfrm>
            <a:off x="2826319" y="4586204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Red Hat</a:t>
            </a:r>
          </a:p>
        </p:txBody>
      </p:sp>
      <p:sp>
        <p:nvSpPr>
          <p:cNvPr id="70" name="gcr">
            <a:extLst>
              <a:ext uri="{FF2B5EF4-FFF2-40B4-BE49-F238E27FC236}">
                <a16:creationId xmlns:a16="http://schemas.microsoft.com/office/drawing/2014/main" id="{397ECAE5-4197-46B2-899B-B7557951D0E3}"/>
              </a:ext>
            </a:extLst>
          </p:cNvPr>
          <p:cNvSpPr txBox="1"/>
          <p:nvPr/>
        </p:nvSpPr>
        <p:spPr>
          <a:xfrm>
            <a:off x="2826318" y="5142682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gcr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pr">
            <a:extLst>
              <a:ext uri="{FF2B5EF4-FFF2-40B4-BE49-F238E27FC236}">
                <a16:creationId xmlns:a16="http://schemas.microsoft.com/office/drawing/2014/main" id="{D5B59F28-FFB8-420A-AB0B-BC63F9A8F752}"/>
              </a:ext>
            </a:extLst>
          </p:cNvPr>
          <p:cNvSpPr txBox="1"/>
          <p:nvPr/>
        </p:nvSpPr>
        <p:spPr>
          <a:xfrm>
            <a:off x="2834583" y="6314744"/>
            <a:ext cx="789823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gpr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dockerfile-mcr">
            <a:extLst>
              <a:ext uri="{FF2B5EF4-FFF2-40B4-BE49-F238E27FC236}">
                <a16:creationId xmlns:a16="http://schemas.microsoft.com/office/drawing/2014/main" id="{EDC25A4B-D10C-4D36-BF3F-2A45CCA8DDC8}"/>
              </a:ext>
            </a:extLst>
          </p:cNvPr>
          <p:cNvSpPr/>
          <p:nvPr/>
        </p:nvSpPr>
        <p:spPr>
          <a:xfrm>
            <a:off x="3458666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568C9-9D0E-4277-9A4D-1287D39BB34F}"/>
              </a:ext>
            </a:extLst>
          </p:cNvPr>
          <p:cNvSpPr/>
          <p:nvPr/>
        </p:nvSpPr>
        <p:spPr>
          <a:xfrm>
            <a:off x="3547148" y="2027238"/>
            <a:ext cx="56650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69CE14-9777-41CC-A8EA-6AFA415550C9}"/>
              </a:ext>
            </a:extLst>
          </p:cNvPr>
          <p:cNvSpPr/>
          <p:nvPr/>
        </p:nvSpPr>
        <p:spPr>
          <a:xfrm>
            <a:off x="3549111" y="2873402"/>
            <a:ext cx="506869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</p:txBody>
      </p:sp>
      <p:pic>
        <p:nvPicPr>
          <p:cNvPr id="72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C3EBE456-3E20-4CF6-8E17-C6C1372F8478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04773"/>
            <a:ext cx="326624" cy="326624"/>
          </a:xfrm>
          <a:prstGeom prst="rect">
            <a:avLst/>
          </a:prstGeom>
        </p:spPr>
      </p:pic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0DEAE1E1-AA53-4102-B454-CD2009D4F04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5" y="3325875"/>
            <a:ext cx="171947" cy="174661"/>
          </a:xfrm>
          <a:prstGeom prst="rect">
            <a:avLst/>
          </a:prstGeom>
        </p:spPr>
      </p:pic>
      <p:cxnSp>
        <p:nvCxnSpPr>
          <p:cNvPr id="74" name="ACR--&gt;Tasks">
            <a:extLst>
              <a:ext uri="{FF2B5EF4-FFF2-40B4-BE49-F238E27FC236}">
                <a16:creationId xmlns:a16="http://schemas.microsoft.com/office/drawing/2014/main" id="{F49B20EF-B088-438F-8B8E-6E4FBA1988EB}"/>
              </a:ext>
            </a:extLst>
          </p:cNvPr>
          <p:cNvCxnSpPr>
            <a:cxnSpLocks/>
          </p:cNvCxnSpPr>
          <p:nvPr/>
        </p:nvCxnSpPr>
        <p:spPr>
          <a:xfrm flipH="1" flipV="1">
            <a:off x="3569434" y="2810080"/>
            <a:ext cx="2294975" cy="68481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10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0556 -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7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0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3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6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9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2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5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8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1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4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7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0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3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6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9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1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9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3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1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9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1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5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9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7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1706 0.01019 " pathEditMode="relative" rAng="0" ptsTypes="AA">
                                      <p:cBhvr>
                                        <p:cTn id="476" dur="1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.00394 L 0.21042 0.10995 " pathEditMode="relative" rAng="0" ptsTypes="AA">
                                      <p:cBhvr>
                                        <p:cTn id="484" dur="1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250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20938 0.12662 " pathEditMode="relative" rAng="0" ptsTypes="AA">
                                      <p:cBhvr>
                                        <p:cTn id="493" dur="1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4000"/>
                            </p:stCondLst>
                            <p:childTnLst>
                              <p:par>
                                <p:cTn id="4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0443 0.02176 " pathEditMode="relative" rAng="0" ptsTypes="AA">
                                      <p:cBhvr>
                                        <p:cTn id="502" dur="1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5500"/>
                            </p:stCondLst>
                            <p:childTnLst>
                              <p:par>
                                <p:cTn id="50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21341 0.10348 " pathEditMode="relative" rAng="0" ptsTypes="AA">
                                      <p:cBhvr>
                                        <p:cTn id="511" dur="1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9" dur="1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400"/>
                            </p:stCondLst>
                            <p:childTnLst>
                              <p:par>
                                <p:cTn id="5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500"/>
                            </p:stCondLst>
                            <p:childTnLst>
                              <p:par>
                                <p:cTn id="5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C 0.05664 0.16852 0.36289 0.08472 0.4349 0.08357 " pathEditMode="relative" rAng="0" ptsTypes="AA">
                                      <p:cBhvr>
                                        <p:cTn id="555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5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000"/>
                            </p:stCondLst>
                            <p:childTnLst>
                              <p:par>
                                <p:cTn id="56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3.7037E-6 C -0.09102 -3.7037E-6 -0.1073 0.15486 0.06197 0.15672 " pathEditMode="relative" rAng="0" ptsTypes="AA">
                                      <p:cBhvr>
                                        <p:cTn id="577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C -0.08855 3.33333E-6 -0.0793 -0.08542 -0.15482 -0.08635 " pathEditMode="relative" rAng="0" ptsTypes="AA">
                                      <p:cBhvr>
                                        <p:cTn id="581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08685 -0.33403 " pathEditMode="relative" rAng="0" ptsTypes="AA">
                                      <p:cBhvr>
                                        <p:cTn id="58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-15556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2000"/>
                            </p:stCondLst>
                            <p:childTnLst>
                              <p:par>
                                <p:cTn id="5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0208 0.17083 0.13737 0.24398 0.21458 0.24213 " pathEditMode="relative" rAng="0" ptsTypes="AA">
                                      <p:cBhvr>
                                        <p:cTn id="594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  <p:bldP spid="339" grpId="0" animBg="1"/>
      <p:bldP spid="340" grpId="0" animBg="1"/>
      <p:bldP spid="341" grpId="0" animBg="1"/>
      <p:bldP spid="346" grpId="0" animBg="1"/>
      <p:bldP spid="347" grpId="0" animBg="1"/>
      <p:bldP spid="349" grpId="0" animBg="1"/>
      <p:bldP spid="350" grpId="0" animBg="1"/>
      <p:bldP spid="351" grpId="0" animBg="1"/>
      <p:bldP spid="362" grpId="0" animBg="1"/>
      <p:bldP spid="362" grpId="1" animBg="1"/>
      <p:bldP spid="363" grpId="0" animBg="1"/>
      <p:bldP spid="376" grpId="0" animBg="1"/>
      <p:bldP spid="380" grpId="0"/>
      <p:bldP spid="384" grpId="0"/>
      <p:bldP spid="384" grpId="1"/>
      <p:bldP spid="384" grpId="2"/>
      <p:bldP spid="4" grpId="0" animBg="1"/>
      <p:bldP spid="68" grpId="0" build="allAtOnce" animBg="1"/>
      <p:bldP spid="68" grpId="1" build="allAtOnce" animBg="1"/>
      <p:bldP spid="69" grpId="0"/>
      <p:bldP spid="70" grpId="0"/>
      <p:bldP spid="71" grpId="0"/>
      <p:bldP spid="67" grpId="0" uiExpand="1" build="allAtOnce" animBg="1"/>
      <p:bldP spid="67" grpId="1" build="allAtOnce" animBg="1"/>
      <p:bldP spid="12" grpId="0" animBg="1"/>
      <p:bldP spid="12" grpId="1" animBg="1"/>
      <p:bldP spid="77" grpId="0" animBg="1"/>
      <p:bldP spid="7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Automating Base Artifact Updates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Task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Validation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F54BA7D8-AEFD-493B-9F3E-2336585CAD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12415"/>
            <a:ext cx="326624" cy="326624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450CCA53-5373-48FB-9475-EAE889C3E213}"/>
              </a:ext>
            </a:extLst>
          </p:cNvPr>
          <p:cNvGrpSpPr/>
          <p:nvPr/>
        </p:nvGrpSpPr>
        <p:grpSpPr>
          <a:xfrm>
            <a:off x="5879976" y="1756434"/>
            <a:ext cx="433971" cy="445876"/>
            <a:chOff x="4933802" y="2331706"/>
            <a:chExt cx="2647884" cy="272052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B3664F-E5A1-497C-8EDA-AEE6C1F81A92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6B05AB4-FCEA-4845-AA50-B228B012A6DE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DFCD835-B952-42DF-B4D6-5D5263E9A659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314627-3E4D-4197-816F-322C0E4EE9B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2FC5E8-B960-4CB1-A98B-A117B000B47E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D749EFA-D099-475D-9935-85AE1FF05293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0DF2E6-E94D-48E9-821D-ABFFDB1B03D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603ABD-4BA8-44C3-8CDB-F8D00B3CD9F7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BDA99-A3C9-4406-89E7-B357041CD70D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E0CB9FB-18A3-4186-8442-43831A99A009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5D43437-6860-49D8-8F1B-542DC05B2BA0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84F1EE5-B0E9-437E-B615-239F80E0656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7135D9C-EC35-4B49-B84A-A2D131315FF5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C2273B-889F-420B-AE86-C20CB920FE3E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FC9BC35-70F9-4390-B9C8-4174A49CABAC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41A9E65-C944-4132-B9C2-2FFE91C1C10F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5D3575B-65B5-4F78-8906-272D7255AE66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4E72641-E65A-4A53-830D-EAFFED8505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32E69E3-6308-480F-85ED-D34CFA4E57FB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buffer-registry">
            <a:extLst>
              <a:ext uri="{FF2B5EF4-FFF2-40B4-BE49-F238E27FC236}">
                <a16:creationId xmlns:a16="http://schemas.microsoft.com/office/drawing/2014/main" id="{9C769E9A-3E8D-4274-AA2B-CEC37D5218C1}"/>
              </a:ext>
            </a:extLst>
          </p:cNvPr>
          <p:cNvGrpSpPr/>
          <p:nvPr/>
        </p:nvGrpSpPr>
        <p:grpSpPr>
          <a:xfrm>
            <a:off x="2848122" y="1533496"/>
            <a:ext cx="1537601" cy="695620"/>
            <a:chOff x="2848122" y="1533496"/>
            <a:chExt cx="1537601" cy="69562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A2119-DB76-4BC3-9C80-4FDDA873B67A}"/>
                </a:ext>
              </a:extLst>
            </p:cNvPr>
            <p:cNvGrpSpPr/>
            <p:nvPr/>
          </p:nvGrpSpPr>
          <p:grpSpPr>
            <a:xfrm>
              <a:off x="3353494" y="1533496"/>
              <a:ext cx="433971" cy="445876"/>
              <a:chOff x="4933802" y="2331706"/>
              <a:chExt cx="2647884" cy="2720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456C965-9BA0-475D-8835-D5C06806077C}"/>
                  </a:ext>
                </a:extLst>
              </p:cNvPr>
              <p:cNvSpPr/>
              <p:nvPr/>
            </p:nvSpPr>
            <p:spPr>
              <a:xfrm>
                <a:off x="4933802" y="2331706"/>
                <a:ext cx="2143996" cy="1520275"/>
              </a:xfrm>
              <a:custGeom>
                <a:avLst/>
                <a:gdLst>
                  <a:gd name="connsiteX0" fmla="*/ 1566412 w 1677471"/>
                  <a:gd name="connsiteY0" fmla="*/ 562433 h 1189469"/>
                  <a:gd name="connsiteX1" fmla="*/ 1352021 w 1677471"/>
                  <a:gd name="connsiteY1" fmla="*/ 454271 h 1189469"/>
                  <a:gd name="connsiteX2" fmla="*/ 859499 w 1677471"/>
                  <a:gd name="connsiteY2" fmla="*/ 379 h 1189469"/>
                  <a:gd name="connsiteX3" fmla="*/ 392086 w 1677471"/>
                  <a:gd name="connsiteY3" fmla="*/ 318103 h 1189469"/>
                  <a:gd name="connsiteX4" fmla="*/ 0 w 1677471"/>
                  <a:gd name="connsiteY4" fmla="*/ 750750 h 1189469"/>
                  <a:gd name="connsiteX5" fmla="*/ 472242 w 1677471"/>
                  <a:gd name="connsiteY5" fmla="*/ 1189191 h 1189469"/>
                  <a:gd name="connsiteX6" fmla="*/ 513768 w 1677471"/>
                  <a:gd name="connsiteY6" fmla="*/ 1189191 h 1189469"/>
                  <a:gd name="connsiteX7" fmla="*/ 1278625 w 1677471"/>
                  <a:gd name="connsiteY7" fmla="*/ 1189191 h 1189469"/>
                  <a:gd name="connsiteX8" fmla="*/ 1298906 w 1677471"/>
                  <a:gd name="connsiteY8" fmla="*/ 1189191 h 1189469"/>
                  <a:gd name="connsiteX9" fmla="*/ 1677471 w 1677471"/>
                  <a:gd name="connsiteY9" fmla="*/ 821248 h 1189469"/>
                  <a:gd name="connsiteX10" fmla="*/ 1567378 w 1677471"/>
                  <a:gd name="connsiteY10" fmla="*/ 567261 h 118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7471" h="1189469">
                    <a:moveTo>
                      <a:pt x="1566412" y="562433"/>
                    </a:moveTo>
                    <a:cubicBezTo>
                      <a:pt x="1507542" y="505517"/>
                      <a:pt x="1432785" y="467801"/>
                      <a:pt x="1352021" y="454271"/>
                    </a:cubicBezTo>
                    <a:cubicBezTo>
                      <a:pt x="1341040" y="193069"/>
                      <a:pt x="1120729" y="-9968"/>
                      <a:pt x="859499" y="379"/>
                    </a:cubicBezTo>
                    <a:cubicBezTo>
                      <a:pt x="652126" y="-3402"/>
                      <a:pt x="464869" y="123886"/>
                      <a:pt x="392086" y="318103"/>
                    </a:cubicBezTo>
                    <a:cubicBezTo>
                      <a:pt x="172070" y="344911"/>
                      <a:pt x="5089" y="529165"/>
                      <a:pt x="0" y="750750"/>
                    </a:cubicBezTo>
                    <a:cubicBezTo>
                      <a:pt x="9948" y="1001946"/>
                      <a:pt x="220999" y="1197892"/>
                      <a:pt x="472242" y="1189191"/>
                    </a:cubicBezTo>
                    <a:lnTo>
                      <a:pt x="513768" y="1189191"/>
                    </a:lnTo>
                    <a:lnTo>
                      <a:pt x="1278625" y="1189191"/>
                    </a:lnTo>
                    <a:lnTo>
                      <a:pt x="1298906" y="1189191"/>
                    </a:lnTo>
                    <a:cubicBezTo>
                      <a:pt x="1502288" y="1185347"/>
                      <a:pt x="1667843" y="1024437"/>
                      <a:pt x="1677471" y="821248"/>
                    </a:cubicBezTo>
                    <a:cubicBezTo>
                      <a:pt x="1676718" y="725162"/>
                      <a:pt x="1636988" y="633500"/>
                      <a:pt x="1567378" y="567261"/>
                    </a:cubicBezTo>
                  </a:path>
                </a:pathLst>
              </a:custGeom>
              <a:solidFill>
                <a:srgbClr val="0078D4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7785A5C-1DA4-43ED-9BDA-625290429129}"/>
                  </a:ext>
                </a:extLst>
              </p:cNvPr>
              <p:cNvGrpSpPr/>
              <p:nvPr/>
            </p:nvGrpSpPr>
            <p:grpSpPr>
              <a:xfrm>
                <a:off x="5500516" y="2863487"/>
                <a:ext cx="2081170" cy="2188744"/>
                <a:chOff x="3380872" y="2137210"/>
                <a:chExt cx="971523" cy="1021741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5BD21-5542-479C-A73F-4B13347EFCD1}"/>
                    </a:ext>
                  </a:extLst>
                </p:cNvPr>
                <p:cNvSpPr/>
                <p:nvPr/>
              </p:nvSpPr>
              <p:spPr>
                <a:xfrm>
                  <a:off x="3587538" y="2137210"/>
                  <a:ext cx="764857" cy="575574"/>
                </a:xfrm>
                <a:custGeom>
                  <a:avLst/>
                  <a:gdLst>
                    <a:gd name="connsiteX0" fmla="*/ 0 w 764857"/>
                    <a:gd name="connsiteY0" fmla="*/ 0 h 575574"/>
                    <a:gd name="connsiteX1" fmla="*/ 966 w 764857"/>
                    <a:gd name="connsiteY1" fmla="*/ 413332 h 575574"/>
                    <a:gd name="connsiteX2" fmla="*/ 764857 w 764857"/>
                    <a:gd name="connsiteY2" fmla="*/ 575574 h 575574"/>
                    <a:gd name="connsiteX3" fmla="*/ 764857 w 764857"/>
                    <a:gd name="connsiteY3" fmla="*/ 287787 h 575574"/>
                    <a:gd name="connsiteX4" fmla="*/ 0 w 764857"/>
                    <a:gd name="connsiteY4" fmla="*/ 0 h 57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857" h="575574">
                      <a:moveTo>
                        <a:pt x="0" y="0"/>
                      </a:moveTo>
                      <a:lnTo>
                        <a:pt x="966" y="413332"/>
                      </a:lnTo>
                      <a:lnTo>
                        <a:pt x="764857" y="575574"/>
                      </a:lnTo>
                      <a:lnTo>
                        <a:pt x="764857" y="2877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5605414-7BBB-4FD6-B9B4-1DEC50219BCD}"/>
                    </a:ext>
                  </a:extLst>
                </p:cNvPr>
                <p:cNvSpPr/>
                <p:nvPr/>
              </p:nvSpPr>
              <p:spPr>
                <a:xfrm>
                  <a:off x="3380872" y="2137210"/>
                  <a:ext cx="207631" cy="509904"/>
                </a:xfrm>
                <a:custGeom>
                  <a:avLst/>
                  <a:gdLst>
                    <a:gd name="connsiteX0" fmla="*/ 206666 w 207631"/>
                    <a:gd name="connsiteY0" fmla="*/ 0 h 509904"/>
                    <a:gd name="connsiteX1" fmla="*/ 0 w 207631"/>
                    <a:gd name="connsiteY1" fmla="*/ 125545 h 509904"/>
                    <a:gd name="connsiteX2" fmla="*/ 0 w 207631"/>
                    <a:gd name="connsiteY2" fmla="*/ 509905 h 509904"/>
                    <a:gd name="connsiteX3" fmla="*/ 207632 w 207631"/>
                    <a:gd name="connsiteY3" fmla="*/ 413332 h 50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31" h="509904">
                      <a:moveTo>
                        <a:pt x="206666" y="0"/>
                      </a:moveTo>
                      <a:lnTo>
                        <a:pt x="0" y="125545"/>
                      </a:lnTo>
                      <a:lnTo>
                        <a:pt x="0" y="509905"/>
                      </a:lnTo>
                      <a:lnTo>
                        <a:pt x="207632" y="413332"/>
                      </a:lnTo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C28CC97-5B7E-40C3-8AE8-779C6C6EC086}"/>
                    </a:ext>
                  </a:extLst>
                </p:cNvPr>
                <p:cNvSpPr/>
                <p:nvPr/>
              </p:nvSpPr>
              <p:spPr>
                <a:xfrm>
                  <a:off x="3936167" y="2326493"/>
                  <a:ext cx="69532" cy="249158"/>
                </a:xfrm>
                <a:custGeom>
                  <a:avLst/>
                  <a:gdLst>
                    <a:gd name="connsiteX0" fmla="*/ 0 w 69532"/>
                    <a:gd name="connsiteY0" fmla="*/ 229843 h 249158"/>
                    <a:gd name="connsiteX1" fmla="*/ 69532 w 69532"/>
                    <a:gd name="connsiteY1" fmla="*/ 249158 h 249158"/>
                    <a:gd name="connsiteX2" fmla="*/ 69532 w 69532"/>
                    <a:gd name="connsiteY2" fmla="*/ 24143 h 249158"/>
                    <a:gd name="connsiteX3" fmla="*/ 0 w 69532"/>
                    <a:gd name="connsiteY3" fmla="*/ 0 h 249158"/>
                    <a:gd name="connsiteX4" fmla="*/ 0 w 69532"/>
                    <a:gd name="connsiteY4" fmla="*/ 229843 h 249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49158">
                      <a:moveTo>
                        <a:pt x="0" y="229843"/>
                      </a:moveTo>
                      <a:lnTo>
                        <a:pt x="69532" y="249158"/>
                      </a:lnTo>
                      <a:lnTo>
                        <a:pt x="69532" y="24143"/>
                      </a:lnTo>
                      <a:lnTo>
                        <a:pt x="0" y="0"/>
                      </a:lnTo>
                      <a:lnTo>
                        <a:pt x="0" y="2298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BBC4FE3-6C1C-4B0C-88C6-B85139777F95}"/>
                    </a:ext>
                  </a:extLst>
                </p:cNvPr>
                <p:cNvSpPr/>
                <p:nvPr/>
              </p:nvSpPr>
              <p:spPr>
                <a:xfrm>
                  <a:off x="3797102" y="2279172"/>
                  <a:ext cx="69532" cy="259781"/>
                </a:xfrm>
                <a:custGeom>
                  <a:avLst/>
                  <a:gdLst>
                    <a:gd name="connsiteX0" fmla="*/ 69533 w 69532"/>
                    <a:gd name="connsiteY0" fmla="*/ 25109 h 259781"/>
                    <a:gd name="connsiteX1" fmla="*/ 0 w 69532"/>
                    <a:gd name="connsiteY1" fmla="*/ 0 h 259781"/>
                    <a:gd name="connsiteX2" fmla="*/ 0 w 69532"/>
                    <a:gd name="connsiteY2" fmla="*/ 240467 h 259781"/>
                    <a:gd name="connsiteX3" fmla="*/ 69533 w 69532"/>
                    <a:gd name="connsiteY3" fmla="*/ 259781 h 259781"/>
                    <a:gd name="connsiteX4" fmla="*/ 69533 w 69532"/>
                    <a:gd name="connsiteY4" fmla="*/ 25109 h 25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59781">
                      <a:moveTo>
                        <a:pt x="69533" y="25109"/>
                      </a:moveTo>
                      <a:lnTo>
                        <a:pt x="0" y="0"/>
                      </a:lnTo>
                      <a:lnTo>
                        <a:pt x="0" y="240467"/>
                      </a:lnTo>
                      <a:lnTo>
                        <a:pt x="69533" y="259781"/>
                      </a:lnTo>
                      <a:lnTo>
                        <a:pt x="69533" y="25109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A0E1B9F-91A2-46CE-B782-6D8DC93547F3}"/>
                    </a:ext>
                  </a:extLst>
                </p:cNvPr>
                <p:cNvSpPr/>
                <p:nvPr/>
              </p:nvSpPr>
              <p:spPr>
                <a:xfrm>
                  <a:off x="4075232" y="2374779"/>
                  <a:ext cx="69532" cy="237569"/>
                </a:xfrm>
                <a:custGeom>
                  <a:avLst/>
                  <a:gdLst>
                    <a:gd name="connsiteX0" fmla="*/ 0 w 69532"/>
                    <a:gd name="connsiteY0" fmla="*/ 219220 h 237569"/>
                    <a:gd name="connsiteX1" fmla="*/ 67601 w 69532"/>
                    <a:gd name="connsiteY1" fmla="*/ 237569 h 237569"/>
                    <a:gd name="connsiteX2" fmla="*/ 69533 w 69532"/>
                    <a:gd name="connsiteY2" fmla="*/ 23177 h 237569"/>
                    <a:gd name="connsiteX3" fmla="*/ 0 w 69532"/>
                    <a:gd name="connsiteY3" fmla="*/ 0 h 237569"/>
                    <a:gd name="connsiteX4" fmla="*/ 0 w 69532"/>
                    <a:gd name="connsiteY4" fmla="*/ 219220 h 23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37569">
                      <a:moveTo>
                        <a:pt x="0" y="219220"/>
                      </a:moveTo>
                      <a:lnTo>
                        <a:pt x="67601" y="237569"/>
                      </a:lnTo>
                      <a:lnTo>
                        <a:pt x="69533" y="23177"/>
                      </a:lnTo>
                      <a:lnTo>
                        <a:pt x="0" y="0"/>
                      </a:lnTo>
                      <a:lnTo>
                        <a:pt x="0" y="219220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B1E3E43-54B0-46F1-B5B7-130BD00C67C5}"/>
                    </a:ext>
                  </a:extLst>
                </p:cNvPr>
                <p:cNvSpPr/>
                <p:nvPr/>
              </p:nvSpPr>
              <p:spPr>
                <a:xfrm>
                  <a:off x="3659002" y="2233783"/>
                  <a:ext cx="69532" cy="267506"/>
                </a:xfrm>
                <a:custGeom>
                  <a:avLst/>
                  <a:gdLst>
                    <a:gd name="connsiteX0" fmla="*/ 0 w 69532"/>
                    <a:gd name="connsiteY0" fmla="*/ 250124 h 267506"/>
                    <a:gd name="connsiteX1" fmla="*/ 69532 w 69532"/>
                    <a:gd name="connsiteY1" fmla="*/ 267507 h 267506"/>
                    <a:gd name="connsiteX2" fmla="*/ 69532 w 69532"/>
                    <a:gd name="connsiteY2" fmla="*/ 23178 h 267506"/>
                    <a:gd name="connsiteX3" fmla="*/ 0 w 69532"/>
                    <a:gd name="connsiteY3" fmla="*/ 0 h 267506"/>
                    <a:gd name="connsiteX4" fmla="*/ 0 w 69532"/>
                    <a:gd name="connsiteY4" fmla="*/ 250124 h 26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7506">
                      <a:moveTo>
                        <a:pt x="0" y="250124"/>
                      </a:moveTo>
                      <a:lnTo>
                        <a:pt x="69532" y="267507"/>
                      </a:lnTo>
                      <a:lnTo>
                        <a:pt x="69532" y="23178"/>
                      </a:lnTo>
                      <a:lnTo>
                        <a:pt x="0" y="0"/>
                      </a:lnTo>
                      <a:lnTo>
                        <a:pt x="0" y="25012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72C89A48-54D7-4F8E-9A3F-7F88262E22E9}"/>
                    </a:ext>
                  </a:extLst>
                </p:cNvPr>
                <p:cNvSpPr/>
                <p:nvPr/>
              </p:nvSpPr>
              <p:spPr>
                <a:xfrm>
                  <a:off x="4213331" y="2421134"/>
                  <a:ext cx="69532" cy="228877"/>
                </a:xfrm>
                <a:custGeom>
                  <a:avLst/>
                  <a:gdLst>
                    <a:gd name="connsiteX0" fmla="*/ 69533 w 69532"/>
                    <a:gd name="connsiteY0" fmla="*/ 24143 h 228877"/>
                    <a:gd name="connsiteX1" fmla="*/ 0 w 69532"/>
                    <a:gd name="connsiteY1" fmla="*/ 0 h 228877"/>
                    <a:gd name="connsiteX2" fmla="*/ 0 w 69532"/>
                    <a:gd name="connsiteY2" fmla="*/ 209563 h 228877"/>
                    <a:gd name="connsiteX3" fmla="*/ 69533 w 69532"/>
                    <a:gd name="connsiteY3" fmla="*/ 228878 h 228877"/>
                    <a:gd name="connsiteX4" fmla="*/ 69533 w 69532"/>
                    <a:gd name="connsiteY4" fmla="*/ 24143 h 228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28877">
                      <a:moveTo>
                        <a:pt x="69533" y="24143"/>
                      </a:moveTo>
                      <a:lnTo>
                        <a:pt x="0" y="0"/>
                      </a:lnTo>
                      <a:lnTo>
                        <a:pt x="0" y="209563"/>
                      </a:lnTo>
                      <a:lnTo>
                        <a:pt x="69533" y="228878"/>
                      </a:lnTo>
                      <a:lnTo>
                        <a:pt x="69533" y="241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D35670-9B88-4D2A-89EE-F52B13237724}"/>
                    </a:ext>
                  </a:extLst>
                </p:cNvPr>
                <p:cNvSpPr/>
                <p:nvPr/>
              </p:nvSpPr>
              <p:spPr>
                <a:xfrm>
                  <a:off x="3416604" y="2232817"/>
                  <a:ext cx="103332" cy="331245"/>
                </a:xfrm>
                <a:custGeom>
                  <a:avLst/>
                  <a:gdLst>
                    <a:gd name="connsiteX0" fmla="*/ 34766 w 103332"/>
                    <a:gd name="connsiteY0" fmla="*/ 310965 h 331245"/>
                    <a:gd name="connsiteX1" fmla="*/ 0 w 103332"/>
                    <a:gd name="connsiteY1" fmla="*/ 331245 h 331245"/>
                    <a:gd name="connsiteX2" fmla="*/ 0 w 103332"/>
                    <a:gd name="connsiteY2" fmla="*/ 57944 h 331245"/>
                    <a:gd name="connsiteX3" fmla="*/ 34766 w 103332"/>
                    <a:gd name="connsiteY3" fmla="*/ 39595 h 331245"/>
                    <a:gd name="connsiteX4" fmla="*/ 103333 w 103332"/>
                    <a:gd name="connsiteY4" fmla="*/ 0 h 331245"/>
                    <a:gd name="connsiteX5" fmla="*/ 67601 w 103332"/>
                    <a:gd name="connsiteY5" fmla="*/ 23177 h 331245"/>
                    <a:gd name="connsiteX6" fmla="*/ 67601 w 103332"/>
                    <a:gd name="connsiteY6" fmla="*/ 288753 h 331245"/>
                    <a:gd name="connsiteX7" fmla="*/ 103333 w 103332"/>
                    <a:gd name="connsiteY7" fmla="*/ 269438 h 33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332" h="331245">
                      <a:moveTo>
                        <a:pt x="34766" y="310965"/>
                      </a:moveTo>
                      <a:lnTo>
                        <a:pt x="0" y="331245"/>
                      </a:lnTo>
                      <a:lnTo>
                        <a:pt x="0" y="57944"/>
                      </a:lnTo>
                      <a:lnTo>
                        <a:pt x="34766" y="39595"/>
                      </a:lnTo>
                      <a:close/>
                      <a:moveTo>
                        <a:pt x="103333" y="0"/>
                      </a:moveTo>
                      <a:lnTo>
                        <a:pt x="67601" y="23177"/>
                      </a:lnTo>
                      <a:lnTo>
                        <a:pt x="67601" y="288753"/>
                      </a:lnTo>
                      <a:lnTo>
                        <a:pt x="103333" y="269438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D158F6A-01A8-4A87-93DF-3A3D3326DFFD}"/>
                    </a:ext>
                  </a:extLst>
                </p:cNvPr>
                <p:cNvSpPr/>
                <p:nvPr/>
              </p:nvSpPr>
              <p:spPr>
                <a:xfrm>
                  <a:off x="3380872" y="2550542"/>
                  <a:ext cx="971523" cy="233706"/>
                </a:xfrm>
                <a:custGeom>
                  <a:avLst/>
                  <a:gdLst>
                    <a:gd name="connsiteX0" fmla="*/ 971523 w 971523"/>
                    <a:gd name="connsiteY0" fmla="*/ 162242 h 233706"/>
                    <a:gd name="connsiteX1" fmla="*/ 762926 w 971523"/>
                    <a:gd name="connsiteY1" fmla="*/ 233706 h 233706"/>
                    <a:gd name="connsiteX2" fmla="*/ 0 w 971523"/>
                    <a:gd name="connsiteY2" fmla="*/ 96573 h 233706"/>
                    <a:gd name="connsiteX3" fmla="*/ 207632 w 971523"/>
                    <a:gd name="connsiteY3" fmla="*/ 0 h 233706"/>
                    <a:gd name="connsiteX4" fmla="*/ 971523 w 971523"/>
                    <a:gd name="connsiteY4" fmla="*/ 162242 h 233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1523" h="233706">
                      <a:moveTo>
                        <a:pt x="971523" y="162242"/>
                      </a:moveTo>
                      <a:lnTo>
                        <a:pt x="762926" y="233706"/>
                      </a:lnTo>
                      <a:lnTo>
                        <a:pt x="0" y="96573"/>
                      </a:lnTo>
                      <a:lnTo>
                        <a:pt x="207632" y="0"/>
                      </a:lnTo>
                      <a:lnTo>
                        <a:pt x="971523" y="162242"/>
                      </a:lnTo>
                      <a:close/>
                    </a:path>
                  </a:pathLst>
                </a:custGeom>
                <a:solidFill>
                  <a:srgbClr val="333132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C2B8799-BA14-4DC5-8279-B553A5210337}"/>
                    </a:ext>
                  </a:extLst>
                </p:cNvPr>
                <p:cNvSpPr/>
                <p:nvPr/>
              </p:nvSpPr>
              <p:spPr>
                <a:xfrm>
                  <a:off x="3584641" y="2613314"/>
                  <a:ext cx="767754" cy="539842"/>
                </a:xfrm>
                <a:custGeom>
                  <a:avLst/>
                  <a:gdLst>
                    <a:gd name="connsiteX0" fmla="*/ 767754 w 767754"/>
                    <a:gd name="connsiteY0" fmla="*/ 394017 h 539842"/>
                    <a:gd name="connsiteX1" fmla="*/ 0 w 767754"/>
                    <a:gd name="connsiteY1" fmla="*/ 539842 h 539842"/>
                    <a:gd name="connsiteX2" fmla="*/ 3863 w 767754"/>
                    <a:gd name="connsiteY2" fmla="*/ 0 h 539842"/>
                    <a:gd name="connsiteX3" fmla="*/ 767754 w 767754"/>
                    <a:gd name="connsiteY3" fmla="*/ 141962 h 539842"/>
                    <a:gd name="connsiteX4" fmla="*/ 767754 w 767754"/>
                    <a:gd name="connsiteY4" fmla="*/ 394017 h 539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7754" h="539842">
                      <a:moveTo>
                        <a:pt x="767754" y="394017"/>
                      </a:moveTo>
                      <a:lnTo>
                        <a:pt x="0" y="539842"/>
                      </a:lnTo>
                      <a:lnTo>
                        <a:pt x="3863" y="0"/>
                      </a:lnTo>
                      <a:lnTo>
                        <a:pt x="767754" y="141962"/>
                      </a:lnTo>
                      <a:lnTo>
                        <a:pt x="767754" y="394017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42FFAB0D-FC4B-4C27-BE43-E4C8FD0AD139}"/>
                    </a:ext>
                  </a:extLst>
                </p:cNvPr>
                <p:cNvSpPr/>
                <p:nvPr/>
              </p:nvSpPr>
              <p:spPr>
                <a:xfrm>
                  <a:off x="3659002" y="2721476"/>
                  <a:ext cx="69532" cy="342833"/>
                </a:xfrm>
                <a:custGeom>
                  <a:avLst/>
                  <a:gdLst>
                    <a:gd name="connsiteX0" fmla="*/ 0 w 69532"/>
                    <a:gd name="connsiteY0" fmla="*/ 342834 h 342833"/>
                    <a:gd name="connsiteX1" fmla="*/ 0 w 69532"/>
                    <a:gd name="connsiteY1" fmla="*/ 0 h 342833"/>
                    <a:gd name="connsiteX2" fmla="*/ 69532 w 69532"/>
                    <a:gd name="connsiteY2" fmla="*/ 8691 h 342833"/>
                    <a:gd name="connsiteX3" fmla="*/ 69532 w 69532"/>
                    <a:gd name="connsiteY3" fmla="*/ 331245 h 342833"/>
                    <a:gd name="connsiteX4" fmla="*/ 0 w 69532"/>
                    <a:gd name="connsiteY4" fmla="*/ 342834 h 3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342833">
                      <a:moveTo>
                        <a:pt x="0" y="342834"/>
                      </a:moveTo>
                      <a:lnTo>
                        <a:pt x="0" y="0"/>
                      </a:lnTo>
                      <a:lnTo>
                        <a:pt x="69532" y="8691"/>
                      </a:lnTo>
                      <a:lnTo>
                        <a:pt x="69532" y="331245"/>
                      </a:lnTo>
                      <a:lnTo>
                        <a:pt x="0" y="34283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617AB6D-79ED-4BF2-8A45-5B967313D954}"/>
                    </a:ext>
                  </a:extLst>
                </p:cNvPr>
                <p:cNvSpPr/>
                <p:nvPr/>
              </p:nvSpPr>
              <p:spPr>
                <a:xfrm>
                  <a:off x="3797102" y="2738859"/>
                  <a:ext cx="69532" cy="303238"/>
                </a:xfrm>
                <a:custGeom>
                  <a:avLst/>
                  <a:gdLst>
                    <a:gd name="connsiteX0" fmla="*/ 69533 w 69532"/>
                    <a:gd name="connsiteY0" fmla="*/ 290684 h 303238"/>
                    <a:gd name="connsiteX1" fmla="*/ 0 w 69532"/>
                    <a:gd name="connsiteY1" fmla="*/ 303239 h 303238"/>
                    <a:gd name="connsiteX2" fmla="*/ 0 w 69532"/>
                    <a:gd name="connsiteY2" fmla="*/ 0 h 303238"/>
                    <a:gd name="connsiteX3" fmla="*/ 69533 w 69532"/>
                    <a:gd name="connsiteY3" fmla="*/ 10623 h 303238"/>
                    <a:gd name="connsiteX4" fmla="*/ 69533 w 69532"/>
                    <a:gd name="connsiteY4" fmla="*/ 290684 h 303238"/>
                    <a:gd name="connsiteX5" fmla="*/ 69533 w 69532"/>
                    <a:gd name="connsiteY5" fmla="*/ 290684 h 30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303238">
                      <a:moveTo>
                        <a:pt x="69533" y="290684"/>
                      </a:moveTo>
                      <a:lnTo>
                        <a:pt x="0" y="303239"/>
                      </a:lnTo>
                      <a:lnTo>
                        <a:pt x="0" y="0"/>
                      </a:lnTo>
                      <a:lnTo>
                        <a:pt x="69533" y="10623"/>
                      </a:lnTo>
                      <a:lnTo>
                        <a:pt x="69533" y="290684"/>
                      </a:lnTo>
                      <a:lnTo>
                        <a:pt x="69533" y="29068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EB127273-F4B4-4662-99F2-2727548B94A7}"/>
                    </a:ext>
                  </a:extLst>
                </p:cNvPr>
                <p:cNvSpPr/>
                <p:nvPr/>
              </p:nvSpPr>
              <p:spPr>
                <a:xfrm>
                  <a:off x="3936167" y="2756242"/>
                  <a:ext cx="69532" cy="262678"/>
                </a:xfrm>
                <a:custGeom>
                  <a:avLst/>
                  <a:gdLst>
                    <a:gd name="connsiteX0" fmla="*/ 0 w 69532"/>
                    <a:gd name="connsiteY0" fmla="*/ 262678 h 262678"/>
                    <a:gd name="connsiteX1" fmla="*/ 0 w 69532"/>
                    <a:gd name="connsiteY1" fmla="*/ 0 h 262678"/>
                    <a:gd name="connsiteX2" fmla="*/ 69532 w 69532"/>
                    <a:gd name="connsiteY2" fmla="*/ 8692 h 262678"/>
                    <a:gd name="connsiteX3" fmla="*/ 69532 w 69532"/>
                    <a:gd name="connsiteY3" fmla="*/ 250124 h 262678"/>
                    <a:gd name="connsiteX4" fmla="*/ 0 w 69532"/>
                    <a:gd name="connsiteY4" fmla="*/ 262678 h 26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2678">
                      <a:moveTo>
                        <a:pt x="0" y="262678"/>
                      </a:moveTo>
                      <a:lnTo>
                        <a:pt x="0" y="0"/>
                      </a:lnTo>
                      <a:lnTo>
                        <a:pt x="69532" y="8692"/>
                      </a:lnTo>
                      <a:lnTo>
                        <a:pt x="69532" y="250124"/>
                      </a:lnTo>
                      <a:lnTo>
                        <a:pt x="0" y="262678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83774003-0725-45ED-9CC3-5032F72494D4}"/>
                    </a:ext>
                  </a:extLst>
                </p:cNvPr>
                <p:cNvSpPr/>
                <p:nvPr/>
              </p:nvSpPr>
              <p:spPr>
                <a:xfrm>
                  <a:off x="4075232" y="2773625"/>
                  <a:ext cx="68566" cy="221151"/>
                </a:xfrm>
                <a:custGeom>
                  <a:avLst/>
                  <a:gdLst>
                    <a:gd name="connsiteX0" fmla="*/ 68567 w 68566"/>
                    <a:gd name="connsiteY0" fmla="*/ 208597 h 221151"/>
                    <a:gd name="connsiteX1" fmla="*/ 0 w 68566"/>
                    <a:gd name="connsiteY1" fmla="*/ 221152 h 221151"/>
                    <a:gd name="connsiteX2" fmla="*/ 0 w 68566"/>
                    <a:gd name="connsiteY2" fmla="*/ 0 h 221151"/>
                    <a:gd name="connsiteX3" fmla="*/ 68567 w 68566"/>
                    <a:gd name="connsiteY3" fmla="*/ 10623 h 221151"/>
                    <a:gd name="connsiteX4" fmla="*/ 68567 w 68566"/>
                    <a:gd name="connsiteY4" fmla="*/ 208597 h 22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66" h="221151">
                      <a:moveTo>
                        <a:pt x="68567" y="208597"/>
                      </a:moveTo>
                      <a:lnTo>
                        <a:pt x="0" y="221152"/>
                      </a:lnTo>
                      <a:lnTo>
                        <a:pt x="0" y="0"/>
                      </a:lnTo>
                      <a:lnTo>
                        <a:pt x="68567" y="10623"/>
                      </a:lnTo>
                      <a:lnTo>
                        <a:pt x="68567" y="208597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983F1D2-8074-4EBF-A06C-DB1993F406E2}"/>
                    </a:ext>
                  </a:extLst>
                </p:cNvPr>
                <p:cNvSpPr/>
                <p:nvPr/>
              </p:nvSpPr>
              <p:spPr>
                <a:xfrm>
                  <a:off x="4213331" y="2791008"/>
                  <a:ext cx="71464" cy="181557"/>
                </a:xfrm>
                <a:custGeom>
                  <a:avLst/>
                  <a:gdLst>
                    <a:gd name="connsiteX0" fmla="*/ 71464 w 71464"/>
                    <a:gd name="connsiteY0" fmla="*/ 169003 h 181557"/>
                    <a:gd name="connsiteX1" fmla="*/ 0 w 71464"/>
                    <a:gd name="connsiteY1" fmla="*/ 181557 h 181557"/>
                    <a:gd name="connsiteX2" fmla="*/ 0 w 71464"/>
                    <a:gd name="connsiteY2" fmla="*/ 0 h 181557"/>
                    <a:gd name="connsiteX3" fmla="*/ 66635 w 71464"/>
                    <a:gd name="connsiteY3" fmla="*/ 8692 h 181557"/>
                    <a:gd name="connsiteX4" fmla="*/ 71464 w 71464"/>
                    <a:gd name="connsiteY4" fmla="*/ 169003 h 181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64" h="181557">
                      <a:moveTo>
                        <a:pt x="71464" y="169003"/>
                      </a:moveTo>
                      <a:lnTo>
                        <a:pt x="0" y="181557"/>
                      </a:lnTo>
                      <a:lnTo>
                        <a:pt x="0" y="0"/>
                      </a:lnTo>
                      <a:lnTo>
                        <a:pt x="66635" y="8692"/>
                      </a:lnTo>
                      <a:lnTo>
                        <a:pt x="71464" y="16900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CC822BD-4BF5-48B3-9E4C-2BF69FB5A383}"/>
                    </a:ext>
                  </a:extLst>
                </p:cNvPr>
                <p:cNvSpPr/>
                <p:nvPr/>
              </p:nvSpPr>
              <p:spPr>
                <a:xfrm>
                  <a:off x="3380872" y="2618143"/>
                  <a:ext cx="208597" cy="540808"/>
                </a:xfrm>
                <a:custGeom>
                  <a:avLst/>
                  <a:gdLst>
                    <a:gd name="connsiteX0" fmla="*/ 0 w 208597"/>
                    <a:gd name="connsiteY0" fmla="*/ 411401 h 540808"/>
                    <a:gd name="connsiteX1" fmla="*/ 0 w 208597"/>
                    <a:gd name="connsiteY1" fmla="*/ 96573 h 540808"/>
                    <a:gd name="connsiteX2" fmla="*/ 208597 w 208597"/>
                    <a:gd name="connsiteY2" fmla="*/ 0 h 540808"/>
                    <a:gd name="connsiteX3" fmla="*/ 208597 w 208597"/>
                    <a:gd name="connsiteY3" fmla="*/ 540808 h 5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97" h="540808">
                      <a:moveTo>
                        <a:pt x="0" y="411401"/>
                      </a:moveTo>
                      <a:lnTo>
                        <a:pt x="0" y="96573"/>
                      </a:lnTo>
                      <a:lnTo>
                        <a:pt x="208597" y="0"/>
                      </a:lnTo>
                      <a:lnTo>
                        <a:pt x="208597" y="54080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C4EE280E-703C-4E69-9064-E85446DEF3C5}"/>
                    </a:ext>
                  </a:extLst>
                </p:cNvPr>
                <p:cNvSpPr/>
                <p:nvPr/>
              </p:nvSpPr>
              <p:spPr>
                <a:xfrm>
                  <a:off x="3415639" y="2695401"/>
                  <a:ext cx="105264" cy="372771"/>
                </a:xfrm>
                <a:custGeom>
                  <a:avLst/>
                  <a:gdLst>
                    <a:gd name="connsiteX0" fmla="*/ 30903 w 105264"/>
                    <a:gd name="connsiteY0" fmla="*/ 333176 h 372771"/>
                    <a:gd name="connsiteX1" fmla="*/ 0 w 105264"/>
                    <a:gd name="connsiteY1" fmla="*/ 317725 h 372771"/>
                    <a:gd name="connsiteX2" fmla="*/ 0 w 105264"/>
                    <a:gd name="connsiteY2" fmla="*/ 51184 h 372771"/>
                    <a:gd name="connsiteX3" fmla="*/ 30903 w 105264"/>
                    <a:gd name="connsiteY3" fmla="*/ 36698 h 372771"/>
                    <a:gd name="connsiteX4" fmla="*/ 105264 w 105264"/>
                    <a:gd name="connsiteY4" fmla="*/ 0 h 372771"/>
                    <a:gd name="connsiteX5" fmla="*/ 68567 w 105264"/>
                    <a:gd name="connsiteY5" fmla="*/ 18349 h 372771"/>
                    <a:gd name="connsiteX6" fmla="*/ 68567 w 105264"/>
                    <a:gd name="connsiteY6" fmla="*/ 354423 h 372771"/>
                    <a:gd name="connsiteX7" fmla="*/ 104299 w 105264"/>
                    <a:gd name="connsiteY7" fmla="*/ 372771 h 372771"/>
                    <a:gd name="connsiteX8" fmla="*/ 104299 w 105264"/>
                    <a:gd name="connsiteY8" fmla="*/ 0 h 37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264" h="372771">
                      <a:moveTo>
                        <a:pt x="30903" y="333176"/>
                      </a:moveTo>
                      <a:lnTo>
                        <a:pt x="0" y="317725"/>
                      </a:lnTo>
                      <a:lnTo>
                        <a:pt x="0" y="51184"/>
                      </a:lnTo>
                      <a:lnTo>
                        <a:pt x="30903" y="36698"/>
                      </a:lnTo>
                      <a:close/>
                      <a:moveTo>
                        <a:pt x="105264" y="0"/>
                      </a:moveTo>
                      <a:lnTo>
                        <a:pt x="68567" y="18349"/>
                      </a:lnTo>
                      <a:lnTo>
                        <a:pt x="68567" y="354423"/>
                      </a:lnTo>
                      <a:lnTo>
                        <a:pt x="104299" y="372771"/>
                      </a:lnTo>
                      <a:lnTo>
                        <a:pt x="104299" y="0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EEE53-25C4-4AF2-A35E-6920B1C84949}"/>
                </a:ext>
              </a:extLst>
            </p:cNvPr>
            <p:cNvSpPr/>
            <p:nvPr/>
          </p:nvSpPr>
          <p:spPr>
            <a:xfrm>
              <a:off x="2848122" y="1967506"/>
              <a:ext cx="15376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ysClr val="windowText" lastClr="000000"/>
                  </a:solidFill>
                  <a:latin typeface="Calibri" panose="020F0502020204030204"/>
                </a:rPr>
                <a:t>demo42.azurecr.io</a:t>
              </a:r>
              <a:r>
                <a:rPr lang="en-US" sz="1100" b="1" dirty="0">
                  <a:solidFill>
                    <a:sysClr val="windowText" lastClr="000000"/>
                  </a:solidFill>
                  <a:latin typeface="Calibri" panose="020F0502020204030204"/>
                </a:rPr>
                <a:t>/hub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FD2A40-4EB7-4991-9FB4-6F8A400E03EE}"/>
              </a:ext>
            </a:extLst>
          </p:cNvPr>
          <p:cNvGrpSpPr/>
          <p:nvPr/>
        </p:nvGrpSpPr>
        <p:grpSpPr>
          <a:xfrm>
            <a:off x="2666493" y="1690689"/>
            <a:ext cx="1257300" cy="4957761"/>
            <a:chOff x="2666493" y="1690689"/>
            <a:chExt cx="1257300" cy="4957761"/>
          </a:xfrm>
        </p:grpSpPr>
        <p:grpSp>
          <p:nvGrpSpPr>
            <p:cNvPr id="130" name="MCR">
              <a:extLst>
                <a:ext uri="{FF2B5EF4-FFF2-40B4-BE49-F238E27FC236}">
                  <a16:creationId xmlns:a16="http://schemas.microsoft.com/office/drawing/2014/main" id="{7A70801A-A0D2-4995-A638-4F09F05A8273}"/>
                </a:ext>
              </a:extLst>
            </p:cNvPr>
            <p:cNvGrpSpPr/>
            <p:nvPr/>
          </p:nvGrpSpPr>
          <p:grpSpPr>
            <a:xfrm>
              <a:off x="2829528" y="3386772"/>
              <a:ext cx="789823" cy="553584"/>
              <a:chOff x="2693602" y="4255008"/>
              <a:chExt cx="789935" cy="55366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5846EB1-FF52-4F00-9432-1AD56BCFFAA9}"/>
                  </a:ext>
                </a:extLst>
              </p:cNvPr>
              <p:cNvSpPr txBox="1"/>
              <p:nvPr/>
            </p:nvSpPr>
            <p:spPr>
              <a:xfrm>
                <a:off x="2693602" y="4608588"/>
                <a:ext cx="789935" cy="20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MCR</a:t>
                </a:r>
              </a:p>
            </p:txBody>
          </p:sp>
          <p:pic>
            <p:nvPicPr>
              <p:cNvPr id="132" name="MCR" descr="C:\Users\steve\AppData\Local\Temp\SNAGHTML3c2ca0f.PNG">
                <a:extLst>
                  <a:ext uri="{FF2B5EF4-FFF2-40B4-BE49-F238E27FC236}">
                    <a16:creationId xmlns:a16="http://schemas.microsoft.com/office/drawing/2014/main" id="{5F4A082A-09F0-4407-9E23-907A5B64C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3" name="Quay" descr="Image result for quay registry icon">
              <a:extLst>
                <a:ext uri="{FF2B5EF4-FFF2-40B4-BE49-F238E27FC236}">
                  <a16:creationId xmlns:a16="http://schemas.microsoft.com/office/drawing/2014/main" id="{9A0C4BBB-5489-47EB-8E59-000BABACD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240" y="5513163"/>
              <a:ext cx="516399" cy="14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GitHub" descr="A close up of a logo&#10;&#10;Description automatically generated">
              <a:extLst>
                <a:ext uri="{FF2B5EF4-FFF2-40B4-BE49-F238E27FC236}">
                  <a16:creationId xmlns:a16="http://schemas.microsoft.com/office/drawing/2014/main" id="{B70044ED-2797-4246-A429-CF3C3BB3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60" y="5874391"/>
              <a:ext cx="506756" cy="506756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0F6A798-A791-4025-8600-008037CCF826}"/>
                </a:ext>
              </a:extLst>
            </p:cNvPr>
            <p:cNvSpPr/>
            <p:nvPr/>
          </p:nvSpPr>
          <p:spPr>
            <a:xfrm>
              <a:off x="2666493" y="1690689"/>
              <a:ext cx="1257300" cy="4957761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Public Registries</a:t>
              </a:r>
            </a:p>
          </p:txBody>
        </p:sp>
        <p:pic>
          <p:nvPicPr>
            <p:cNvPr id="136" name="Node-Hub">
              <a:extLst>
                <a:ext uri="{FF2B5EF4-FFF2-40B4-BE49-F238E27FC236}">
                  <a16:creationId xmlns:a16="http://schemas.microsoft.com/office/drawing/2014/main" id="{B33B0BB4-F9C4-4BE7-8C38-BC4F65405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500" t="49479" r="15159"/>
            <a:stretch/>
          </p:blipFill>
          <p:spPr>
            <a:xfrm>
              <a:off x="3126467" y="2749712"/>
              <a:ext cx="195941" cy="142757"/>
            </a:xfrm>
            <a:prstGeom prst="rect">
              <a:avLst/>
            </a:prstGeom>
          </p:spPr>
        </p:pic>
        <p:grpSp>
          <p:nvGrpSpPr>
            <p:cNvPr id="137" name="Docker Hub">
              <a:extLst>
                <a:ext uri="{FF2B5EF4-FFF2-40B4-BE49-F238E27FC236}">
                  <a16:creationId xmlns:a16="http://schemas.microsoft.com/office/drawing/2014/main" id="{367B6FF1-8DE6-4735-90B9-D25FA8405E3E}"/>
                </a:ext>
              </a:extLst>
            </p:cNvPr>
            <p:cNvGrpSpPr/>
            <p:nvPr/>
          </p:nvGrpSpPr>
          <p:grpSpPr>
            <a:xfrm>
              <a:off x="2827822" y="2550968"/>
              <a:ext cx="793232" cy="614891"/>
              <a:chOff x="8081204" y="5137617"/>
              <a:chExt cx="1358036" cy="1052709"/>
            </a:xfrm>
          </p:grpSpPr>
          <p:pic>
            <p:nvPicPr>
              <p:cNvPr id="138" name="Docker Hub" descr="Image result for docker hub logo">
                <a:extLst>
                  <a:ext uri="{FF2B5EF4-FFF2-40B4-BE49-F238E27FC236}">
                    <a16:creationId xmlns:a16="http://schemas.microsoft.com/office/drawing/2014/main" id="{7614B852-755B-422F-8409-7E0E78B67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4CECCE8-6866-45A1-8152-1750757D4E93}"/>
                  </a:ext>
                </a:extLst>
              </p:cNvPr>
              <p:cNvSpPr txBox="1"/>
              <p:nvPr/>
            </p:nvSpPr>
            <p:spPr>
              <a:xfrm>
                <a:off x="8081204" y="5795135"/>
                <a:ext cx="1358036" cy="395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140" name="Redhat" descr="A close up of a logo&#10;&#10;Description automatically generated">
              <a:extLst>
                <a:ext uri="{FF2B5EF4-FFF2-40B4-BE49-F238E27FC236}">
                  <a16:creationId xmlns:a16="http://schemas.microsoft.com/office/drawing/2014/main" id="{C38036A9-52AC-43FE-AEA7-4D6A3346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5" t="27708" r="13421" b="13191"/>
            <a:stretch/>
          </p:blipFill>
          <p:spPr>
            <a:xfrm>
              <a:off x="2986107" y="4158543"/>
              <a:ext cx="476665" cy="473973"/>
            </a:xfrm>
            <a:prstGeom prst="rect">
              <a:avLst/>
            </a:prstGeom>
          </p:spPr>
        </p:pic>
        <p:pic>
          <p:nvPicPr>
            <p:cNvPr id="141" name="gcr" descr="Image result for google container registry logo">
              <a:extLst>
                <a:ext uri="{FF2B5EF4-FFF2-40B4-BE49-F238E27FC236}">
                  <a16:creationId xmlns:a16="http://schemas.microsoft.com/office/drawing/2014/main" id="{E426AC4B-1041-4E91-93DC-9B6F505A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097" y="4850706"/>
              <a:ext cx="444268" cy="4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4" name="Lightning Bolt 263">
            <a:extLst>
              <a:ext uri="{FF2B5EF4-FFF2-40B4-BE49-F238E27FC236}">
                <a16:creationId xmlns:a16="http://schemas.microsoft.com/office/drawing/2014/main" id="{F861634F-EC64-4940-9B2D-9385D8E7D4A6}"/>
              </a:ext>
            </a:extLst>
          </p:cNvPr>
          <p:cNvSpPr/>
          <p:nvPr/>
        </p:nvSpPr>
        <p:spPr>
          <a:xfrm flipH="1">
            <a:off x="6153183" y="3525054"/>
            <a:ext cx="152718" cy="232263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150" name="Lightning Bolt 149">
            <a:extLst>
              <a:ext uri="{FF2B5EF4-FFF2-40B4-BE49-F238E27FC236}">
                <a16:creationId xmlns:a16="http://schemas.microsoft.com/office/drawing/2014/main" id="{6E83D3D0-FB5C-40BF-B861-7B922BB7833B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SCC">
            <a:extLst>
              <a:ext uri="{FF2B5EF4-FFF2-40B4-BE49-F238E27FC236}">
                <a16:creationId xmlns:a16="http://schemas.microsoft.com/office/drawing/2014/main" id="{E29153AF-31D5-4B6E-B2BC-0324B2BEF1DB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87" name="Rounded Rectangle 11">
              <a:extLst>
                <a:ext uri="{FF2B5EF4-FFF2-40B4-BE49-F238E27FC236}">
                  <a16:creationId xmlns:a16="http://schemas.microsoft.com/office/drawing/2014/main" id="{55300A00-4E6E-4C9F-8AAE-AC2ED7D0A861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FDED64-BF02-4BBA-9283-10049A9D97B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9" name="Repos">
              <a:extLst>
                <a:ext uri="{FF2B5EF4-FFF2-40B4-BE49-F238E27FC236}">
                  <a16:creationId xmlns:a16="http://schemas.microsoft.com/office/drawing/2014/main" id="{15A3CC74-7839-4E86-902C-5404C82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39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12877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Automating Base Image Updates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Task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Validation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69" name="marketing-image">
            <a:extLst>
              <a:ext uri="{FF2B5EF4-FFF2-40B4-BE49-F238E27FC236}">
                <a16:creationId xmlns:a16="http://schemas.microsoft.com/office/drawing/2014/main" id="{1B994889-7285-4C58-B2C9-D83CEF40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5779347" y="3808796"/>
            <a:ext cx="195941" cy="142757"/>
          </a:xfrm>
          <a:prstGeom prst="rect">
            <a:avLst/>
          </a:prstGeom>
        </p:spPr>
      </p:pic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77" name="Node-staging">
            <a:extLst>
              <a:ext uri="{FF2B5EF4-FFF2-40B4-BE49-F238E27FC236}">
                <a16:creationId xmlns:a16="http://schemas.microsoft.com/office/drawing/2014/main" id="{8A1ABB34-B330-4B1D-9DF1-23B42BC8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68736" y="3751298"/>
            <a:ext cx="195941" cy="142757"/>
          </a:xfrm>
          <a:prstGeom prst="rect">
            <a:avLst/>
          </a:prstGeom>
        </p:spPr>
      </p:pic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F54BA7D8-AEFD-493B-9F3E-2336585CAD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12415"/>
            <a:ext cx="326624" cy="326624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450CCA53-5373-48FB-9475-EAE889C3E213}"/>
              </a:ext>
            </a:extLst>
          </p:cNvPr>
          <p:cNvGrpSpPr/>
          <p:nvPr/>
        </p:nvGrpSpPr>
        <p:grpSpPr>
          <a:xfrm>
            <a:off x="5879976" y="1756434"/>
            <a:ext cx="433971" cy="445876"/>
            <a:chOff x="4933802" y="2331706"/>
            <a:chExt cx="2647884" cy="272052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B3664F-E5A1-497C-8EDA-AEE6C1F81A92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6B05AB4-FCEA-4845-AA50-B228B012A6DE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DFCD835-B952-42DF-B4D6-5D5263E9A659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314627-3E4D-4197-816F-322C0E4EE9B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2FC5E8-B960-4CB1-A98B-A117B000B47E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D749EFA-D099-475D-9935-85AE1FF05293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0DF2E6-E94D-48E9-821D-ABFFDB1B03D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603ABD-4BA8-44C3-8CDB-F8D00B3CD9F7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BDA99-A3C9-4406-89E7-B357041CD70D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E0CB9FB-18A3-4186-8442-43831A99A009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5D43437-6860-49D8-8F1B-542DC05B2BA0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84F1EE5-B0E9-437E-B615-239F80E0656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7135D9C-EC35-4B49-B84A-A2D131315FF5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C2273B-889F-420B-AE86-C20CB920FE3E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FC9BC35-70F9-4390-B9C8-4174A49CABAC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41A9E65-C944-4132-B9C2-2FFE91C1C10F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5D3575B-65B5-4F78-8906-272D7255AE66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4E72641-E65A-4A53-830D-EAFFED8505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32E69E3-6308-480F-85ED-D34CFA4E57FB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buffer-registry">
            <a:extLst>
              <a:ext uri="{FF2B5EF4-FFF2-40B4-BE49-F238E27FC236}">
                <a16:creationId xmlns:a16="http://schemas.microsoft.com/office/drawing/2014/main" id="{9C769E9A-3E8D-4274-AA2B-CEC37D5218C1}"/>
              </a:ext>
            </a:extLst>
          </p:cNvPr>
          <p:cNvGrpSpPr/>
          <p:nvPr/>
        </p:nvGrpSpPr>
        <p:grpSpPr>
          <a:xfrm>
            <a:off x="2848122" y="1533496"/>
            <a:ext cx="1537601" cy="695620"/>
            <a:chOff x="2848122" y="1533496"/>
            <a:chExt cx="1537601" cy="69562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A2119-DB76-4BC3-9C80-4FDDA873B67A}"/>
                </a:ext>
              </a:extLst>
            </p:cNvPr>
            <p:cNvGrpSpPr/>
            <p:nvPr/>
          </p:nvGrpSpPr>
          <p:grpSpPr>
            <a:xfrm>
              <a:off x="3353494" y="1533496"/>
              <a:ext cx="433971" cy="445876"/>
              <a:chOff x="4933802" y="2331706"/>
              <a:chExt cx="2647884" cy="2720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456C965-9BA0-475D-8835-D5C06806077C}"/>
                  </a:ext>
                </a:extLst>
              </p:cNvPr>
              <p:cNvSpPr/>
              <p:nvPr/>
            </p:nvSpPr>
            <p:spPr>
              <a:xfrm>
                <a:off x="4933802" y="2331706"/>
                <a:ext cx="2143996" cy="1520275"/>
              </a:xfrm>
              <a:custGeom>
                <a:avLst/>
                <a:gdLst>
                  <a:gd name="connsiteX0" fmla="*/ 1566412 w 1677471"/>
                  <a:gd name="connsiteY0" fmla="*/ 562433 h 1189469"/>
                  <a:gd name="connsiteX1" fmla="*/ 1352021 w 1677471"/>
                  <a:gd name="connsiteY1" fmla="*/ 454271 h 1189469"/>
                  <a:gd name="connsiteX2" fmla="*/ 859499 w 1677471"/>
                  <a:gd name="connsiteY2" fmla="*/ 379 h 1189469"/>
                  <a:gd name="connsiteX3" fmla="*/ 392086 w 1677471"/>
                  <a:gd name="connsiteY3" fmla="*/ 318103 h 1189469"/>
                  <a:gd name="connsiteX4" fmla="*/ 0 w 1677471"/>
                  <a:gd name="connsiteY4" fmla="*/ 750750 h 1189469"/>
                  <a:gd name="connsiteX5" fmla="*/ 472242 w 1677471"/>
                  <a:gd name="connsiteY5" fmla="*/ 1189191 h 1189469"/>
                  <a:gd name="connsiteX6" fmla="*/ 513768 w 1677471"/>
                  <a:gd name="connsiteY6" fmla="*/ 1189191 h 1189469"/>
                  <a:gd name="connsiteX7" fmla="*/ 1278625 w 1677471"/>
                  <a:gd name="connsiteY7" fmla="*/ 1189191 h 1189469"/>
                  <a:gd name="connsiteX8" fmla="*/ 1298906 w 1677471"/>
                  <a:gd name="connsiteY8" fmla="*/ 1189191 h 1189469"/>
                  <a:gd name="connsiteX9" fmla="*/ 1677471 w 1677471"/>
                  <a:gd name="connsiteY9" fmla="*/ 821248 h 1189469"/>
                  <a:gd name="connsiteX10" fmla="*/ 1567378 w 1677471"/>
                  <a:gd name="connsiteY10" fmla="*/ 567261 h 118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7471" h="1189469">
                    <a:moveTo>
                      <a:pt x="1566412" y="562433"/>
                    </a:moveTo>
                    <a:cubicBezTo>
                      <a:pt x="1507542" y="505517"/>
                      <a:pt x="1432785" y="467801"/>
                      <a:pt x="1352021" y="454271"/>
                    </a:cubicBezTo>
                    <a:cubicBezTo>
                      <a:pt x="1341040" y="193069"/>
                      <a:pt x="1120729" y="-9968"/>
                      <a:pt x="859499" y="379"/>
                    </a:cubicBezTo>
                    <a:cubicBezTo>
                      <a:pt x="652126" y="-3402"/>
                      <a:pt x="464869" y="123886"/>
                      <a:pt x="392086" y="318103"/>
                    </a:cubicBezTo>
                    <a:cubicBezTo>
                      <a:pt x="172070" y="344911"/>
                      <a:pt x="5089" y="529165"/>
                      <a:pt x="0" y="750750"/>
                    </a:cubicBezTo>
                    <a:cubicBezTo>
                      <a:pt x="9948" y="1001946"/>
                      <a:pt x="220999" y="1197892"/>
                      <a:pt x="472242" y="1189191"/>
                    </a:cubicBezTo>
                    <a:lnTo>
                      <a:pt x="513768" y="1189191"/>
                    </a:lnTo>
                    <a:lnTo>
                      <a:pt x="1278625" y="1189191"/>
                    </a:lnTo>
                    <a:lnTo>
                      <a:pt x="1298906" y="1189191"/>
                    </a:lnTo>
                    <a:cubicBezTo>
                      <a:pt x="1502288" y="1185347"/>
                      <a:pt x="1667843" y="1024437"/>
                      <a:pt x="1677471" y="821248"/>
                    </a:cubicBezTo>
                    <a:cubicBezTo>
                      <a:pt x="1676718" y="725162"/>
                      <a:pt x="1636988" y="633500"/>
                      <a:pt x="1567378" y="567261"/>
                    </a:cubicBezTo>
                  </a:path>
                </a:pathLst>
              </a:custGeom>
              <a:solidFill>
                <a:srgbClr val="0078D4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7785A5C-1DA4-43ED-9BDA-625290429129}"/>
                  </a:ext>
                </a:extLst>
              </p:cNvPr>
              <p:cNvGrpSpPr/>
              <p:nvPr/>
            </p:nvGrpSpPr>
            <p:grpSpPr>
              <a:xfrm>
                <a:off x="5500516" y="2863487"/>
                <a:ext cx="2081170" cy="2188744"/>
                <a:chOff x="3380872" y="2137210"/>
                <a:chExt cx="971523" cy="1021741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5BD21-5542-479C-A73F-4B13347EFCD1}"/>
                    </a:ext>
                  </a:extLst>
                </p:cNvPr>
                <p:cNvSpPr/>
                <p:nvPr/>
              </p:nvSpPr>
              <p:spPr>
                <a:xfrm>
                  <a:off x="3587538" y="2137210"/>
                  <a:ext cx="764857" cy="575574"/>
                </a:xfrm>
                <a:custGeom>
                  <a:avLst/>
                  <a:gdLst>
                    <a:gd name="connsiteX0" fmla="*/ 0 w 764857"/>
                    <a:gd name="connsiteY0" fmla="*/ 0 h 575574"/>
                    <a:gd name="connsiteX1" fmla="*/ 966 w 764857"/>
                    <a:gd name="connsiteY1" fmla="*/ 413332 h 575574"/>
                    <a:gd name="connsiteX2" fmla="*/ 764857 w 764857"/>
                    <a:gd name="connsiteY2" fmla="*/ 575574 h 575574"/>
                    <a:gd name="connsiteX3" fmla="*/ 764857 w 764857"/>
                    <a:gd name="connsiteY3" fmla="*/ 287787 h 575574"/>
                    <a:gd name="connsiteX4" fmla="*/ 0 w 764857"/>
                    <a:gd name="connsiteY4" fmla="*/ 0 h 57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857" h="575574">
                      <a:moveTo>
                        <a:pt x="0" y="0"/>
                      </a:moveTo>
                      <a:lnTo>
                        <a:pt x="966" y="413332"/>
                      </a:lnTo>
                      <a:lnTo>
                        <a:pt x="764857" y="575574"/>
                      </a:lnTo>
                      <a:lnTo>
                        <a:pt x="764857" y="2877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5605414-7BBB-4FD6-B9B4-1DEC50219BCD}"/>
                    </a:ext>
                  </a:extLst>
                </p:cNvPr>
                <p:cNvSpPr/>
                <p:nvPr/>
              </p:nvSpPr>
              <p:spPr>
                <a:xfrm>
                  <a:off x="3380872" y="2137210"/>
                  <a:ext cx="207631" cy="509904"/>
                </a:xfrm>
                <a:custGeom>
                  <a:avLst/>
                  <a:gdLst>
                    <a:gd name="connsiteX0" fmla="*/ 206666 w 207631"/>
                    <a:gd name="connsiteY0" fmla="*/ 0 h 509904"/>
                    <a:gd name="connsiteX1" fmla="*/ 0 w 207631"/>
                    <a:gd name="connsiteY1" fmla="*/ 125545 h 509904"/>
                    <a:gd name="connsiteX2" fmla="*/ 0 w 207631"/>
                    <a:gd name="connsiteY2" fmla="*/ 509905 h 509904"/>
                    <a:gd name="connsiteX3" fmla="*/ 207632 w 207631"/>
                    <a:gd name="connsiteY3" fmla="*/ 413332 h 50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31" h="509904">
                      <a:moveTo>
                        <a:pt x="206666" y="0"/>
                      </a:moveTo>
                      <a:lnTo>
                        <a:pt x="0" y="125545"/>
                      </a:lnTo>
                      <a:lnTo>
                        <a:pt x="0" y="509905"/>
                      </a:lnTo>
                      <a:lnTo>
                        <a:pt x="207632" y="413332"/>
                      </a:lnTo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C28CC97-5B7E-40C3-8AE8-779C6C6EC086}"/>
                    </a:ext>
                  </a:extLst>
                </p:cNvPr>
                <p:cNvSpPr/>
                <p:nvPr/>
              </p:nvSpPr>
              <p:spPr>
                <a:xfrm>
                  <a:off x="3936167" y="2326493"/>
                  <a:ext cx="69532" cy="249158"/>
                </a:xfrm>
                <a:custGeom>
                  <a:avLst/>
                  <a:gdLst>
                    <a:gd name="connsiteX0" fmla="*/ 0 w 69532"/>
                    <a:gd name="connsiteY0" fmla="*/ 229843 h 249158"/>
                    <a:gd name="connsiteX1" fmla="*/ 69532 w 69532"/>
                    <a:gd name="connsiteY1" fmla="*/ 249158 h 249158"/>
                    <a:gd name="connsiteX2" fmla="*/ 69532 w 69532"/>
                    <a:gd name="connsiteY2" fmla="*/ 24143 h 249158"/>
                    <a:gd name="connsiteX3" fmla="*/ 0 w 69532"/>
                    <a:gd name="connsiteY3" fmla="*/ 0 h 249158"/>
                    <a:gd name="connsiteX4" fmla="*/ 0 w 69532"/>
                    <a:gd name="connsiteY4" fmla="*/ 229843 h 249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49158">
                      <a:moveTo>
                        <a:pt x="0" y="229843"/>
                      </a:moveTo>
                      <a:lnTo>
                        <a:pt x="69532" y="249158"/>
                      </a:lnTo>
                      <a:lnTo>
                        <a:pt x="69532" y="24143"/>
                      </a:lnTo>
                      <a:lnTo>
                        <a:pt x="0" y="0"/>
                      </a:lnTo>
                      <a:lnTo>
                        <a:pt x="0" y="2298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BBC4FE3-6C1C-4B0C-88C6-B85139777F95}"/>
                    </a:ext>
                  </a:extLst>
                </p:cNvPr>
                <p:cNvSpPr/>
                <p:nvPr/>
              </p:nvSpPr>
              <p:spPr>
                <a:xfrm>
                  <a:off x="3797102" y="2279172"/>
                  <a:ext cx="69532" cy="259781"/>
                </a:xfrm>
                <a:custGeom>
                  <a:avLst/>
                  <a:gdLst>
                    <a:gd name="connsiteX0" fmla="*/ 69533 w 69532"/>
                    <a:gd name="connsiteY0" fmla="*/ 25109 h 259781"/>
                    <a:gd name="connsiteX1" fmla="*/ 0 w 69532"/>
                    <a:gd name="connsiteY1" fmla="*/ 0 h 259781"/>
                    <a:gd name="connsiteX2" fmla="*/ 0 w 69532"/>
                    <a:gd name="connsiteY2" fmla="*/ 240467 h 259781"/>
                    <a:gd name="connsiteX3" fmla="*/ 69533 w 69532"/>
                    <a:gd name="connsiteY3" fmla="*/ 259781 h 259781"/>
                    <a:gd name="connsiteX4" fmla="*/ 69533 w 69532"/>
                    <a:gd name="connsiteY4" fmla="*/ 25109 h 25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59781">
                      <a:moveTo>
                        <a:pt x="69533" y="25109"/>
                      </a:moveTo>
                      <a:lnTo>
                        <a:pt x="0" y="0"/>
                      </a:lnTo>
                      <a:lnTo>
                        <a:pt x="0" y="240467"/>
                      </a:lnTo>
                      <a:lnTo>
                        <a:pt x="69533" y="259781"/>
                      </a:lnTo>
                      <a:lnTo>
                        <a:pt x="69533" y="25109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A0E1B9F-91A2-46CE-B782-6D8DC93547F3}"/>
                    </a:ext>
                  </a:extLst>
                </p:cNvPr>
                <p:cNvSpPr/>
                <p:nvPr/>
              </p:nvSpPr>
              <p:spPr>
                <a:xfrm>
                  <a:off x="4075232" y="2374779"/>
                  <a:ext cx="69532" cy="237569"/>
                </a:xfrm>
                <a:custGeom>
                  <a:avLst/>
                  <a:gdLst>
                    <a:gd name="connsiteX0" fmla="*/ 0 w 69532"/>
                    <a:gd name="connsiteY0" fmla="*/ 219220 h 237569"/>
                    <a:gd name="connsiteX1" fmla="*/ 67601 w 69532"/>
                    <a:gd name="connsiteY1" fmla="*/ 237569 h 237569"/>
                    <a:gd name="connsiteX2" fmla="*/ 69533 w 69532"/>
                    <a:gd name="connsiteY2" fmla="*/ 23177 h 237569"/>
                    <a:gd name="connsiteX3" fmla="*/ 0 w 69532"/>
                    <a:gd name="connsiteY3" fmla="*/ 0 h 237569"/>
                    <a:gd name="connsiteX4" fmla="*/ 0 w 69532"/>
                    <a:gd name="connsiteY4" fmla="*/ 219220 h 23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37569">
                      <a:moveTo>
                        <a:pt x="0" y="219220"/>
                      </a:moveTo>
                      <a:lnTo>
                        <a:pt x="67601" y="237569"/>
                      </a:lnTo>
                      <a:lnTo>
                        <a:pt x="69533" y="23177"/>
                      </a:lnTo>
                      <a:lnTo>
                        <a:pt x="0" y="0"/>
                      </a:lnTo>
                      <a:lnTo>
                        <a:pt x="0" y="219220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B1E3E43-54B0-46F1-B5B7-130BD00C67C5}"/>
                    </a:ext>
                  </a:extLst>
                </p:cNvPr>
                <p:cNvSpPr/>
                <p:nvPr/>
              </p:nvSpPr>
              <p:spPr>
                <a:xfrm>
                  <a:off x="3659002" y="2233783"/>
                  <a:ext cx="69532" cy="267506"/>
                </a:xfrm>
                <a:custGeom>
                  <a:avLst/>
                  <a:gdLst>
                    <a:gd name="connsiteX0" fmla="*/ 0 w 69532"/>
                    <a:gd name="connsiteY0" fmla="*/ 250124 h 267506"/>
                    <a:gd name="connsiteX1" fmla="*/ 69532 w 69532"/>
                    <a:gd name="connsiteY1" fmla="*/ 267507 h 267506"/>
                    <a:gd name="connsiteX2" fmla="*/ 69532 w 69532"/>
                    <a:gd name="connsiteY2" fmla="*/ 23178 h 267506"/>
                    <a:gd name="connsiteX3" fmla="*/ 0 w 69532"/>
                    <a:gd name="connsiteY3" fmla="*/ 0 h 267506"/>
                    <a:gd name="connsiteX4" fmla="*/ 0 w 69532"/>
                    <a:gd name="connsiteY4" fmla="*/ 250124 h 26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7506">
                      <a:moveTo>
                        <a:pt x="0" y="250124"/>
                      </a:moveTo>
                      <a:lnTo>
                        <a:pt x="69532" y="267507"/>
                      </a:lnTo>
                      <a:lnTo>
                        <a:pt x="69532" y="23178"/>
                      </a:lnTo>
                      <a:lnTo>
                        <a:pt x="0" y="0"/>
                      </a:lnTo>
                      <a:lnTo>
                        <a:pt x="0" y="25012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72C89A48-54D7-4F8E-9A3F-7F88262E22E9}"/>
                    </a:ext>
                  </a:extLst>
                </p:cNvPr>
                <p:cNvSpPr/>
                <p:nvPr/>
              </p:nvSpPr>
              <p:spPr>
                <a:xfrm>
                  <a:off x="4213331" y="2421134"/>
                  <a:ext cx="69532" cy="228877"/>
                </a:xfrm>
                <a:custGeom>
                  <a:avLst/>
                  <a:gdLst>
                    <a:gd name="connsiteX0" fmla="*/ 69533 w 69532"/>
                    <a:gd name="connsiteY0" fmla="*/ 24143 h 228877"/>
                    <a:gd name="connsiteX1" fmla="*/ 0 w 69532"/>
                    <a:gd name="connsiteY1" fmla="*/ 0 h 228877"/>
                    <a:gd name="connsiteX2" fmla="*/ 0 w 69532"/>
                    <a:gd name="connsiteY2" fmla="*/ 209563 h 228877"/>
                    <a:gd name="connsiteX3" fmla="*/ 69533 w 69532"/>
                    <a:gd name="connsiteY3" fmla="*/ 228878 h 228877"/>
                    <a:gd name="connsiteX4" fmla="*/ 69533 w 69532"/>
                    <a:gd name="connsiteY4" fmla="*/ 24143 h 228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28877">
                      <a:moveTo>
                        <a:pt x="69533" y="24143"/>
                      </a:moveTo>
                      <a:lnTo>
                        <a:pt x="0" y="0"/>
                      </a:lnTo>
                      <a:lnTo>
                        <a:pt x="0" y="209563"/>
                      </a:lnTo>
                      <a:lnTo>
                        <a:pt x="69533" y="228878"/>
                      </a:lnTo>
                      <a:lnTo>
                        <a:pt x="69533" y="241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D35670-9B88-4D2A-89EE-F52B13237724}"/>
                    </a:ext>
                  </a:extLst>
                </p:cNvPr>
                <p:cNvSpPr/>
                <p:nvPr/>
              </p:nvSpPr>
              <p:spPr>
                <a:xfrm>
                  <a:off x="3416604" y="2232817"/>
                  <a:ext cx="103332" cy="331245"/>
                </a:xfrm>
                <a:custGeom>
                  <a:avLst/>
                  <a:gdLst>
                    <a:gd name="connsiteX0" fmla="*/ 34766 w 103332"/>
                    <a:gd name="connsiteY0" fmla="*/ 310965 h 331245"/>
                    <a:gd name="connsiteX1" fmla="*/ 0 w 103332"/>
                    <a:gd name="connsiteY1" fmla="*/ 331245 h 331245"/>
                    <a:gd name="connsiteX2" fmla="*/ 0 w 103332"/>
                    <a:gd name="connsiteY2" fmla="*/ 57944 h 331245"/>
                    <a:gd name="connsiteX3" fmla="*/ 34766 w 103332"/>
                    <a:gd name="connsiteY3" fmla="*/ 39595 h 331245"/>
                    <a:gd name="connsiteX4" fmla="*/ 103333 w 103332"/>
                    <a:gd name="connsiteY4" fmla="*/ 0 h 331245"/>
                    <a:gd name="connsiteX5" fmla="*/ 67601 w 103332"/>
                    <a:gd name="connsiteY5" fmla="*/ 23177 h 331245"/>
                    <a:gd name="connsiteX6" fmla="*/ 67601 w 103332"/>
                    <a:gd name="connsiteY6" fmla="*/ 288753 h 331245"/>
                    <a:gd name="connsiteX7" fmla="*/ 103333 w 103332"/>
                    <a:gd name="connsiteY7" fmla="*/ 269438 h 33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332" h="331245">
                      <a:moveTo>
                        <a:pt x="34766" y="310965"/>
                      </a:moveTo>
                      <a:lnTo>
                        <a:pt x="0" y="331245"/>
                      </a:lnTo>
                      <a:lnTo>
                        <a:pt x="0" y="57944"/>
                      </a:lnTo>
                      <a:lnTo>
                        <a:pt x="34766" y="39595"/>
                      </a:lnTo>
                      <a:close/>
                      <a:moveTo>
                        <a:pt x="103333" y="0"/>
                      </a:moveTo>
                      <a:lnTo>
                        <a:pt x="67601" y="23177"/>
                      </a:lnTo>
                      <a:lnTo>
                        <a:pt x="67601" y="288753"/>
                      </a:lnTo>
                      <a:lnTo>
                        <a:pt x="103333" y="269438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D158F6A-01A8-4A87-93DF-3A3D3326DFFD}"/>
                    </a:ext>
                  </a:extLst>
                </p:cNvPr>
                <p:cNvSpPr/>
                <p:nvPr/>
              </p:nvSpPr>
              <p:spPr>
                <a:xfrm>
                  <a:off x="3380872" y="2550542"/>
                  <a:ext cx="971523" cy="233706"/>
                </a:xfrm>
                <a:custGeom>
                  <a:avLst/>
                  <a:gdLst>
                    <a:gd name="connsiteX0" fmla="*/ 971523 w 971523"/>
                    <a:gd name="connsiteY0" fmla="*/ 162242 h 233706"/>
                    <a:gd name="connsiteX1" fmla="*/ 762926 w 971523"/>
                    <a:gd name="connsiteY1" fmla="*/ 233706 h 233706"/>
                    <a:gd name="connsiteX2" fmla="*/ 0 w 971523"/>
                    <a:gd name="connsiteY2" fmla="*/ 96573 h 233706"/>
                    <a:gd name="connsiteX3" fmla="*/ 207632 w 971523"/>
                    <a:gd name="connsiteY3" fmla="*/ 0 h 233706"/>
                    <a:gd name="connsiteX4" fmla="*/ 971523 w 971523"/>
                    <a:gd name="connsiteY4" fmla="*/ 162242 h 233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1523" h="233706">
                      <a:moveTo>
                        <a:pt x="971523" y="162242"/>
                      </a:moveTo>
                      <a:lnTo>
                        <a:pt x="762926" y="233706"/>
                      </a:lnTo>
                      <a:lnTo>
                        <a:pt x="0" y="96573"/>
                      </a:lnTo>
                      <a:lnTo>
                        <a:pt x="207632" y="0"/>
                      </a:lnTo>
                      <a:lnTo>
                        <a:pt x="971523" y="162242"/>
                      </a:lnTo>
                      <a:close/>
                    </a:path>
                  </a:pathLst>
                </a:custGeom>
                <a:solidFill>
                  <a:srgbClr val="333132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C2B8799-BA14-4DC5-8279-B553A5210337}"/>
                    </a:ext>
                  </a:extLst>
                </p:cNvPr>
                <p:cNvSpPr/>
                <p:nvPr/>
              </p:nvSpPr>
              <p:spPr>
                <a:xfrm>
                  <a:off x="3584641" y="2613314"/>
                  <a:ext cx="767754" cy="539842"/>
                </a:xfrm>
                <a:custGeom>
                  <a:avLst/>
                  <a:gdLst>
                    <a:gd name="connsiteX0" fmla="*/ 767754 w 767754"/>
                    <a:gd name="connsiteY0" fmla="*/ 394017 h 539842"/>
                    <a:gd name="connsiteX1" fmla="*/ 0 w 767754"/>
                    <a:gd name="connsiteY1" fmla="*/ 539842 h 539842"/>
                    <a:gd name="connsiteX2" fmla="*/ 3863 w 767754"/>
                    <a:gd name="connsiteY2" fmla="*/ 0 h 539842"/>
                    <a:gd name="connsiteX3" fmla="*/ 767754 w 767754"/>
                    <a:gd name="connsiteY3" fmla="*/ 141962 h 539842"/>
                    <a:gd name="connsiteX4" fmla="*/ 767754 w 767754"/>
                    <a:gd name="connsiteY4" fmla="*/ 394017 h 539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7754" h="539842">
                      <a:moveTo>
                        <a:pt x="767754" y="394017"/>
                      </a:moveTo>
                      <a:lnTo>
                        <a:pt x="0" y="539842"/>
                      </a:lnTo>
                      <a:lnTo>
                        <a:pt x="3863" y="0"/>
                      </a:lnTo>
                      <a:lnTo>
                        <a:pt x="767754" y="141962"/>
                      </a:lnTo>
                      <a:lnTo>
                        <a:pt x="767754" y="394017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42FFAB0D-FC4B-4C27-BE43-E4C8FD0AD139}"/>
                    </a:ext>
                  </a:extLst>
                </p:cNvPr>
                <p:cNvSpPr/>
                <p:nvPr/>
              </p:nvSpPr>
              <p:spPr>
                <a:xfrm>
                  <a:off x="3659002" y="2721476"/>
                  <a:ext cx="69532" cy="342833"/>
                </a:xfrm>
                <a:custGeom>
                  <a:avLst/>
                  <a:gdLst>
                    <a:gd name="connsiteX0" fmla="*/ 0 w 69532"/>
                    <a:gd name="connsiteY0" fmla="*/ 342834 h 342833"/>
                    <a:gd name="connsiteX1" fmla="*/ 0 w 69532"/>
                    <a:gd name="connsiteY1" fmla="*/ 0 h 342833"/>
                    <a:gd name="connsiteX2" fmla="*/ 69532 w 69532"/>
                    <a:gd name="connsiteY2" fmla="*/ 8691 h 342833"/>
                    <a:gd name="connsiteX3" fmla="*/ 69532 w 69532"/>
                    <a:gd name="connsiteY3" fmla="*/ 331245 h 342833"/>
                    <a:gd name="connsiteX4" fmla="*/ 0 w 69532"/>
                    <a:gd name="connsiteY4" fmla="*/ 342834 h 3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342833">
                      <a:moveTo>
                        <a:pt x="0" y="342834"/>
                      </a:moveTo>
                      <a:lnTo>
                        <a:pt x="0" y="0"/>
                      </a:lnTo>
                      <a:lnTo>
                        <a:pt x="69532" y="8691"/>
                      </a:lnTo>
                      <a:lnTo>
                        <a:pt x="69532" y="331245"/>
                      </a:lnTo>
                      <a:lnTo>
                        <a:pt x="0" y="34283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617AB6D-79ED-4BF2-8A45-5B967313D954}"/>
                    </a:ext>
                  </a:extLst>
                </p:cNvPr>
                <p:cNvSpPr/>
                <p:nvPr/>
              </p:nvSpPr>
              <p:spPr>
                <a:xfrm>
                  <a:off x="3797102" y="2738859"/>
                  <a:ext cx="69532" cy="303238"/>
                </a:xfrm>
                <a:custGeom>
                  <a:avLst/>
                  <a:gdLst>
                    <a:gd name="connsiteX0" fmla="*/ 69533 w 69532"/>
                    <a:gd name="connsiteY0" fmla="*/ 290684 h 303238"/>
                    <a:gd name="connsiteX1" fmla="*/ 0 w 69532"/>
                    <a:gd name="connsiteY1" fmla="*/ 303239 h 303238"/>
                    <a:gd name="connsiteX2" fmla="*/ 0 w 69532"/>
                    <a:gd name="connsiteY2" fmla="*/ 0 h 303238"/>
                    <a:gd name="connsiteX3" fmla="*/ 69533 w 69532"/>
                    <a:gd name="connsiteY3" fmla="*/ 10623 h 303238"/>
                    <a:gd name="connsiteX4" fmla="*/ 69533 w 69532"/>
                    <a:gd name="connsiteY4" fmla="*/ 290684 h 303238"/>
                    <a:gd name="connsiteX5" fmla="*/ 69533 w 69532"/>
                    <a:gd name="connsiteY5" fmla="*/ 290684 h 30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303238">
                      <a:moveTo>
                        <a:pt x="69533" y="290684"/>
                      </a:moveTo>
                      <a:lnTo>
                        <a:pt x="0" y="303239"/>
                      </a:lnTo>
                      <a:lnTo>
                        <a:pt x="0" y="0"/>
                      </a:lnTo>
                      <a:lnTo>
                        <a:pt x="69533" y="10623"/>
                      </a:lnTo>
                      <a:lnTo>
                        <a:pt x="69533" y="290684"/>
                      </a:lnTo>
                      <a:lnTo>
                        <a:pt x="69533" y="29068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EB127273-F4B4-4662-99F2-2727548B94A7}"/>
                    </a:ext>
                  </a:extLst>
                </p:cNvPr>
                <p:cNvSpPr/>
                <p:nvPr/>
              </p:nvSpPr>
              <p:spPr>
                <a:xfrm>
                  <a:off x="3936167" y="2756242"/>
                  <a:ext cx="69532" cy="262678"/>
                </a:xfrm>
                <a:custGeom>
                  <a:avLst/>
                  <a:gdLst>
                    <a:gd name="connsiteX0" fmla="*/ 0 w 69532"/>
                    <a:gd name="connsiteY0" fmla="*/ 262678 h 262678"/>
                    <a:gd name="connsiteX1" fmla="*/ 0 w 69532"/>
                    <a:gd name="connsiteY1" fmla="*/ 0 h 262678"/>
                    <a:gd name="connsiteX2" fmla="*/ 69532 w 69532"/>
                    <a:gd name="connsiteY2" fmla="*/ 8692 h 262678"/>
                    <a:gd name="connsiteX3" fmla="*/ 69532 w 69532"/>
                    <a:gd name="connsiteY3" fmla="*/ 250124 h 262678"/>
                    <a:gd name="connsiteX4" fmla="*/ 0 w 69532"/>
                    <a:gd name="connsiteY4" fmla="*/ 262678 h 26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2678">
                      <a:moveTo>
                        <a:pt x="0" y="262678"/>
                      </a:moveTo>
                      <a:lnTo>
                        <a:pt x="0" y="0"/>
                      </a:lnTo>
                      <a:lnTo>
                        <a:pt x="69532" y="8692"/>
                      </a:lnTo>
                      <a:lnTo>
                        <a:pt x="69532" y="250124"/>
                      </a:lnTo>
                      <a:lnTo>
                        <a:pt x="0" y="262678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83774003-0725-45ED-9CC3-5032F72494D4}"/>
                    </a:ext>
                  </a:extLst>
                </p:cNvPr>
                <p:cNvSpPr/>
                <p:nvPr/>
              </p:nvSpPr>
              <p:spPr>
                <a:xfrm>
                  <a:off x="4075232" y="2773625"/>
                  <a:ext cx="68566" cy="221151"/>
                </a:xfrm>
                <a:custGeom>
                  <a:avLst/>
                  <a:gdLst>
                    <a:gd name="connsiteX0" fmla="*/ 68567 w 68566"/>
                    <a:gd name="connsiteY0" fmla="*/ 208597 h 221151"/>
                    <a:gd name="connsiteX1" fmla="*/ 0 w 68566"/>
                    <a:gd name="connsiteY1" fmla="*/ 221152 h 221151"/>
                    <a:gd name="connsiteX2" fmla="*/ 0 w 68566"/>
                    <a:gd name="connsiteY2" fmla="*/ 0 h 221151"/>
                    <a:gd name="connsiteX3" fmla="*/ 68567 w 68566"/>
                    <a:gd name="connsiteY3" fmla="*/ 10623 h 221151"/>
                    <a:gd name="connsiteX4" fmla="*/ 68567 w 68566"/>
                    <a:gd name="connsiteY4" fmla="*/ 208597 h 22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66" h="221151">
                      <a:moveTo>
                        <a:pt x="68567" y="208597"/>
                      </a:moveTo>
                      <a:lnTo>
                        <a:pt x="0" y="221152"/>
                      </a:lnTo>
                      <a:lnTo>
                        <a:pt x="0" y="0"/>
                      </a:lnTo>
                      <a:lnTo>
                        <a:pt x="68567" y="10623"/>
                      </a:lnTo>
                      <a:lnTo>
                        <a:pt x="68567" y="208597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983F1D2-8074-4EBF-A06C-DB1993F406E2}"/>
                    </a:ext>
                  </a:extLst>
                </p:cNvPr>
                <p:cNvSpPr/>
                <p:nvPr/>
              </p:nvSpPr>
              <p:spPr>
                <a:xfrm>
                  <a:off x="4213331" y="2791008"/>
                  <a:ext cx="71464" cy="181557"/>
                </a:xfrm>
                <a:custGeom>
                  <a:avLst/>
                  <a:gdLst>
                    <a:gd name="connsiteX0" fmla="*/ 71464 w 71464"/>
                    <a:gd name="connsiteY0" fmla="*/ 169003 h 181557"/>
                    <a:gd name="connsiteX1" fmla="*/ 0 w 71464"/>
                    <a:gd name="connsiteY1" fmla="*/ 181557 h 181557"/>
                    <a:gd name="connsiteX2" fmla="*/ 0 w 71464"/>
                    <a:gd name="connsiteY2" fmla="*/ 0 h 181557"/>
                    <a:gd name="connsiteX3" fmla="*/ 66635 w 71464"/>
                    <a:gd name="connsiteY3" fmla="*/ 8692 h 181557"/>
                    <a:gd name="connsiteX4" fmla="*/ 71464 w 71464"/>
                    <a:gd name="connsiteY4" fmla="*/ 169003 h 181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64" h="181557">
                      <a:moveTo>
                        <a:pt x="71464" y="169003"/>
                      </a:moveTo>
                      <a:lnTo>
                        <a:pt x="0" y="181557"/>
                      </a:lnTo>
                      <a:lnTo>
                        <a:pt x="0" y="0"/>
                      </a:lnTo>
                      <a:lnTo>
                        <a:pt x="66635" y="8692"/>
                      </a:lnTo>
                      <a:lnTo>
                        <a:pt x="71464" y="16900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CC822BD-4BF5-48B3-9E4C-2BF69FB5A383}"/>
                    </a:ext>
                  </a:extLst>
                </p:cNvPr>
                <p:cNvSpPr/>
                <p:nvPr/>
              </p:nvSpPr>
              <p:spPr>
                <a:xfrm>
                  <a:off x="3380872" y="2618143"/>
                  <a:ext cx="208597" cy="540808"/>
                </a:xfrm>
                <a:custGeom>
                  <a:avLst/>
                  <a:gdLst>
                    <a:gd name="connsiteX0" fmla="*/ 0 w 208597"/>
                    <a:gd name="connsiteY0" fmla="*/ 411401 h 540808"/>
                    <a:gd name="connsiteX1" fmla="*/ 0 w 208597"/>
                    <a:gd name="connsiteY1" fmla="*/ 96573 h 540808"/>
                    <a:gd name="connsiteX2" fmla="*/ 208597 w 208597"/>
                    <a:gd name="connsiteY2" fmla="*/ 0 h 540808"/>
                    <a:gd name="connsiteX3" fmla="*/ 208597 w 208597"/>
                    <a:gd name="connsiteY3" fmla="*/ 540808 h 5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97" h="540808">
                      <a:moveTo>
                        <a:pt x="0" y="411401"/>
                      </a:moveTo>
                      <a:lnTo>
                        <a:pt x="0" y="96573"/>
                      </a:lnTo>
                      <a:lnTo>
                        <a:pt x="208597" y="0"/>
                      </a:lnTo>
                      <a:lnTo>
                        <a:pt x="208597" y="54080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C4EE280E-703C-4E69-9064-E85446DEF3C5}"/>
                    </a:ext>
                  </a:extLst>
                </p:cNvPr>
                <p:cNvSpPr/>
                <p:nvPr/>
              </p:nvSpPr>
              <p:spPr>
                <a:xfrm>
                  <a:off x="3415639" y="2695401"/>
                  <a:ext cx="105264" cy="372771"/>
                </a:xfrm>
                <a:custGeom>
                  <a:avLst/>
                  <a:gdLst>
                    <a:gd name="connsiteX0" fmla="*/ 30903 w 105264"/>
                    <a:gd name="connsiteY0" fmla="*/ 333176 h 372771"/>
                    <a:gd name="connsiteX1" fmla="*/ 0 w 105264"/>
                    <a:gd name="connsiteY1" fmla="*/ 317725 h 372771"/>
                    <a:gd name="connsiteX2" fmla="*/ 0 w 105264"/>
                    <a:gd name="connsiteY2" fmla="*/ 51184 h 372771"/>
                    <a:gd name="connsiteX3" fmla="*/ 30903 w 105264"/>
                    <a:gd name="connsiteY3" fmla="*/ 36698 h 372771"/>
                    <a:gd name="connsiteX4" fmla="*/ 105264 w 105264"/>
                    <a:gd name="connsiteY4" fmla="*/ 0 h 372771"/>
                    <a:gd name="connsiteX5" fmla="*/ 68567 w 105264"/>
                    <a:gd name="connsiteY5" fmla="*/ 18349 h 372771"/>
                    <a:gd name="connsiteX6" fmla="*/ 68567 w 105264"/>
                    <a:gd name="connsiteY6" fmla="*/ 354423 h 372771"/>
                    <a:gd name="connsiteX7" fmla="*/ 104299 w 105264"/>
                    <a:gd name="connsiteY7" fmla="*/ 372771 h 372771"/>
                    <a:gd name="connsiteX8" fmla="*/ 104299 w 105264"/>
                    <a:gd name="connsiteY8" fmla="*/ 0 h 37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264" h="372771">
                      <a:moveTo>
                        <a:pt x="30903" y="333176"/>
                      </a:moveTo>
                      <a:lnTo>
                        <a:pt x="0" y="317725"/>
                      </a:lnTo>
                      <a:lnTo>
                        <a:pt x="0" y="51184"/>
                      </a:lnTo>
                      <a:lnTo>
                        <a:pt x="30903" y="36698"/>
                      </a:lnTo>
                      <a:close/>
                      <a:moveTo>
                        <a:pt x="105264" y="0"/>
                      </a:moveTo>
                      <a:lnTo>
                        <a:pt x="68567" y="18349"/>
                      </a:lnTo>
                      <a:lnTo>
                        <a:pt x="68567" y="354423"/>
                      </a:lnTo>
                      <a:lnTo>
                        <a:pt x="104299" y="372771"/>
                      </a:lnTo>
                      <a:lnTo>
                        <a:pt x="104299" y="0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EEE53-25C4-4AF2-A35E-6920B1C84949}"/>
                </a:ext>
              </a:extLst>
            </p:cNvPr>
            <p:cNvSpPr/>
            <p:nvPr/>
          </p:nvSpPr>
          <p:spPr>
            <a:xfrm>
              <a:off x="2848122" y="1967506"/>
              <a:ext cx="15376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ysClr val="windowText" lastClr="000000"/>
                  </a:solidFill>
                  <a:latin typeface="Calibri" panose="020F0502020204030204"/>
                </a:rPr>
                <a:t>demo42.azurecr.io</a:t>
              </a:r>
              <a:r>
                <a:rPr lang="en-US" sz="1100" b="1" dirty="0">
                  <a:solidFill>
                    <a:sysClr val="windowText" lastClr="000000"/>
                  </a:solidFill>
                  <a:latin typeface="Calibri" panose="020F0502020204030204"/>
                </a:rPr>
                <a:t>/hub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FD2A40-4EB7-4991-9FB4-6F8A400E03EE}"/>
              </a:ext>
            </a:extLst>
          </p:cNvPr>
          <p:cNvGrpSpPr/>
          <p:nvPr/>
        </p:nvGrpSpPr>
        <p:grpSpPr>
          <a:xfrm>
            <a:off x="2666493" y="1690689"/>
            <a:ext cx="1257300" cy="4957761"/>
            <a:chOff x="2666493" y="1690689"/>
            <a:chExt cx="1257300" cy="4957761"/>
          </a:xfrm>
        </p:grpSpPr>
        <p:grpSp>
          <p:nvGrpSpPr>
            <p:cNvPr id="130" name="MCR">
              <a:extLst>
                <a:ext uri="{FF2B5EF4-FFF2-40B4-BE49-F238E27FC236}">
                  <a16:creationId xmlns:a16="http://schemas.microsoft.com/office/drawing/2014/main" id="{7A70801A-A0D2-4995-A638-4F09F05A8273}"/>
                </a:ext>
              </a:extLst>
            </p:cNvPr>
            <p:cNvGrpSpPr/>
            <p:nvPr/>
          </p:nvGrpSpPr>
          <p:grpSpPr>
            <a:xfrm>
              <a:off x="2829528" y="3386772"/>
              <a:ext cx="789823" cy="553584"/>
              <a:chOff x="2693602" y="4255008"/>
              <a:chExt cx="789935" cy="55366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5846EB1-FF52-4F00-9432-1AD56BCFFAA9}"/>
                  </a:ext>
                </a:extLst>
              </p:cNvPr>
              <p:cNvSpPr txBox="1"/>
              <p:nvPr/>
            </p:nvSpPr>
            <p:spPr>
              <a:xfrm>
                <a:off x="2693602" y="4608588"/>
                <a:ext cx="789935" cy="20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MCR</a:t>
                </a:r>
              </a:p>
            </p:txBody>
          </p:sp>
          <p:pic>
            <p:nvPicPr>
              <p:cNvPr id="132" name="MCR" descr="C:\Users\steve\AppData\Local\Temp\SNAGHTML3c2ca0f.PNG">
                <a:extLst>
                  <a:ext uri="{FF2B5EF4-FFF2-40B4-BE49-F238E27FC236}">
                    <a16:creationId xmlns:a16="http://schemas.microsoft.com/office/drawing/2014/main" id="{5F4A082A-09F0-4407-9E23-907A5B64C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3" name="Quay" descr="Image result for quay registry icon">
              <a:extLst>
                <a:ext uri="{FF2B5EF4-FFF2-40B4-BE49-F238E27FC236}">
                  <a16:creationId xmlns:a16="http://schemas.microsoft.com/office/drawing/2014/main" id="{9A0C4BBB-5489-47EB-8E59-000BABACD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240" y="5513163"/>
              <a:ext cx="516399" cy="14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GitHub" descr="A close up of a logo&#10;&#10;Description automatically generated">
              <a:extLst>
                <a:ext uri="{FF2B5EF4-FFF2-40B4-BE49-F238E27FC236}">
                  <a16:creationId xmlns:a16="http://schemas.microsoft.com/office/drawing/2014/main" id="{B70044ED-2797-4246-A429-CF3C3BB3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60" y="5874391"/>
              <a:ext cx="506756" cy="506756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0F6A798-A791-4025-8600-008037CCF826}"/>
                </a:ext>
              </a:extLst>
            </p:cNvPr>
            <p:cNvSpPr/>
            <p:nvPr/>
          </p:nvSpPr>
          <p:spPr>
            <a:xfrm>
              <a:off x="2666493" y="1690689"/>
              <a:ext cx="1257300" cy="4957761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Public Registries</a:t>
              </a:r>
            </a:p>
          </p:txBody>
        </p:sp>
        <p:pic>
          <p:nvPicPr>
            <p:cNvPr id="136" name="Node-Hub">
              <a:extLst>
                <a:ext uri="{FF2B5EF4-FFF2-40B4-BE49-F238E27FC236}">
                  <a16:creationId xmlns:a16="http://schemas.microsoft.com/office/drawing/2014/main" id="{B33B0BB4-F9C4-4BE7-8C38-BC4F65405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500" t="49479" r="15159"/>
            <a:stretch/>
          </p:blipFill>
          <p:spPr>
            <a:xfrm>
              <a:off x="3126467" y="2749712"/>
              <a:ext cx="195941" cy="142757"/>
            </a:xfrm>
            <a:prstGeom prst="rect">
              <a:avLst/>
            </a:prstGeom>
          </p:spPr>
        </p:pic>
        <p:grpSp>
          <p:nvGrpSpPr>
            <p:cNvPr id="137" name="Docker Hub">
              <a:extLst>
                <a:ext uri="{FF2B5EF4-FFF2-40B4-BE49-F238E27FC236}">
                  <a16:creationId xmlns:a16="http://schemas.microsoft.com/office/drawing/2014/main" id="{367B6FF1-8DE6-4735-90B9-D25FA8405E3E}"/>
                </a:ext>
              </a:extLst>
            </p:cNvPr>
            <p:cNvGrpSpPr/>
            <p:nvPr/>
          </p:nvGrpSpPr>
          <p:grpSpPr>
            <a:xfrm>
              <a:off x="2827822" y="2550968"/>
              <a:ext cx="793232" cy="614891"/>
              <a:chOff x="8081204" y="5137617"/>
              <a:chExt cx="1358036" cy="1052709"/>
            </a:xfrm>
          </p:grpSpPr>
          <p:pic>
            <p:nvPicPr>
              <p:cNvPr id="138" name="Docker Hub" descr="Image result for docker hub logo">
                <a:extLst>
                  <a:ext uri="{FF2B5EF4-FFF2-40B4-BE49-F238E27FC236}">
                    <a16:creationId xmlns:a16="http://schemas.microsoft.com/office/drawing/2014/main" id="{7614B852-755B-422F-8409-7E0E78B67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4CECCE8-6866-45A1-8152-1750757D4E93}"/>
                  </a:ext>
                </a:extLst>
              </p:cNvPr>
              <p:cNvSpPr txBox="1"/>
              <p:nvPr/>
            </p:nvSpPr>
            <p:spPr>
              <a:xfrm>
                <a:off x="8081204" y="5795135"/>
                <a:ext cx="1358036" cy="395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140" name="Redhat" descr="A close up of a logo&#10;&#10;Description automatically generated">
              <a:extLst>
                <a:ext uri="{FF2B5EF4-FFF2-40B4-BE49-F238E27FC236}">
                  <a16:creationId xmlns:a16="http://schemas.microsoft.com/office/drawing/2014/main" id="{C38036A9-52AC-43FE-AEA7-4D6A3346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5" t="27708" r="13421" b="13191"/>
            <a:stretch/>
          </p:blipFill>
          <p:spPr>
            <a:xfrm>
              <a:off x="2986107" y="4158543"/>
              <a:ext cx="476665" cy="473973"/>
            </a:xfrm>
            <a:prstGeom prst="rect">
              <a:avLst/>
            </a:prstGeom>
          </p:spPr>
        </p:pic>
        <p:pic>
          <p:nvPicPr>
            <p:cNvPr id="141" name="gcr" descr="Image result for google container registry logo">
              <a:extLst>
                <a:ext uri="{FF2B5EF4-FFF2-40B4-BE49-F238E27FC236}">
                  <a16:creationId xmlns:a16="http://schemas.microsoft.com/office/drawing/2014/main" id="{E426AC4B-1041-4E91-93DC-9B6F505A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097" y="4850706"/>
              <a:ext cx="444268" cy="4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2" name="Node-Hub">
            <a:extLst>
              <a:ext uri="{FF2B5EF4-FFF2-40B4-BE49-F238E27FC236}">
                <a16:creationId xmlns:a16="http://schemas.microsoft.com/office/drawing/2014/main" id="{D084C9EF-5ACB-44DF-B58F-DACC507B5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079284" y="2744087"/>
            <a:ext cx="195941" cy="142757"/>
          </a:xfrm>
          <a:prstGeom prst="rect">
            <a:avLst/>
          </a:prstGeom>
        </p:spPr>
      </p:pic>
      <p:sp>
        <p:nvSpPr>
          <p:cNvPr id="264" name="Lightning Bolt 263">
            <a:extLst>
              <a:ext uri="{FF2B5EF4-FFF2-40B4-BE49-F238E27FC236}">
                <a16:creationId xmlns:a16="http://schemas.microsoft.com/office/drawing/2014/main" id="{F861634F-EC64-4940-9B2D-9385D8E7D4A6}"/>
              </a:ext>
            </a:extLst>
          </p:cNvPr>
          <p:cNvSpPr/>
          <p:nvPr/>
        </p:nvSpPr>
        <p:spPr>
          <a:xfrm flipH="1">
            <a:off x="6153183" y="3525054"/>
            <a:ext cx="152718" cy="232263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FF05EEA-A491-42DD-B7E7-18A4FE2A53B8}"/>
              </a:ext>
            </a:extLst>
          </p:cNvPr>
          <p:cNvSpPr/>
          <p:nvPr/>
        </p:nvSpPr>
        <p:spPr>
          <a:xfrm>
            <a:off x="8091442" y="5520258"/>
            <a:ext cx="440864" cy="22382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Helloworld</a:t>
            </a:r>
            <a:br>
              <a:rPr lang="en-US" sz="7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</a:br>
            <a:r>
              <a:rPr lang="en-US" sz="6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digest: 91e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307DF-EFBD-4564-89FD-58B98C4CB1BE}"/>
              </a:ext>
            </a:extLst>
          </p:cNvPr>
          <p:cNvSpPr/>
          <p:nvPr/>
        </p:nvSpPr>
        <p:spPr>
          <a:xfrm>
            <a:off x="8041482" y="5541892"/>
            <a:ext cx="486125" cy="22382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pic>
        <p:nvPicPr>
          <p:cNvPr id="142" name="Picture 141" descr="A close up of a logo&#10;&#10;Description automatically generated">
            <a:extLst>
              <a:ext uri="{FF2B5EF4-FFF2-40B4-BE49-F238E27FC236}">
                <a16:creationId xmlns:a16="http://schemas.microsoft.com/office/drawing/2014/main" id="{A1F25108-1058-48DF-925C-BF6913BDF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5" y="3325875"/>
            <a:ext cx="171947" cy="174661"/>
          </a:xfrm>
          <a:prstGeom prst="rect">
            <a:avLst/>
          </a:prstGeom>
        </p:spPr>
      </p:pic>
      <p:cxnSp>
        <p:nvCxnSpPr>
          <p:cNvPr id="143" name="ACR--&gt;Tasks">
            <a:extLst>
              <a:ext uri="{FF2B5EF4-FFF2-40B4-BE49-F238E27FC236}">
                <a16:creationId xmlns:a16="http://schemas.microsoft.com/office/drawing/2014/main" id="{D7989C1B-606F-4F00-9A51-E5D5D445F6CB}"/>
              </a:ext>
            </a:extLst>
          </p:cNvPr>
          <p:cNvCxnSpPr>
            <a:cxnSpLocks/>
            <a:stCxn id="374" idx="0"/>
            <a:endCxn id="138" idx="3"/>
          </p:cNvCxnSpPr>
          <p:nvPr/>
        </p:nvCxnSpPr>
        <p:spPr>
          <a:xfrm flipH="1" flipV="1">
            <a:off x="3569434" y="2810080"/>
            <a:ext cx="2294975" cy="68481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337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00"/>
                            </p:stCondLst>
                            <p:childTnLst>
                              <p:par>
                                <p:cTn id="1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C 0.03919 0.15926 0.19713 0.08125 0.43476 0.08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50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6111 C -0.09102 -0.06111 -0.10729 0.09375 0.06198 0.09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C -0.08855 3.33333E-6 -0.0793 -0.08542 -0.15482 -0.08635 " pathEditMode="relative" rAng="0" ptsTypes="AA">
                                      <p:cBhvr>
                                        <p:cTn id="38" dur="13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0208 0.17083 0.13737 0.24398 0.21458 0.2421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06576 -0.3094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-1548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6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6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12877 -0.0013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-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6" grpId="0" animBg="1"/>
      <p:bldP spid="26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3BA743-288B-4DE7-9C2A-13F102BED5A7}"/>
              </a:ext>
            </a:extLst>
          </p:cNvPr>
          <p:cNvGrpSpPr/>
          <p:nvPr/>
        </p:nvGrpSpPr>
        <p:grpSpPr>
          <a:xfrm>
            <a:off x="9124346" y="2070802"/>
            <a:ext cx="2776568" cy="2852737"/>
            <a:chOff x="4933802" y="2331706"/>
            <a:chExt cx="2647884" cy="272052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93D0B75-AA96-410C-9165-8758B9DD1B96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11B3CD-3AC0-4ACC-9451-914D79A0B3AB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A8C0F3F-239B-4B9B-BBD5-ACB4AA6662E1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571B87C-E092-43FD-AB4C-FE0217C06670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C995736-6E4D-4A96-8CA7-0F526F3EC5FD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8D93A1-79B1-49E0-A16B-DB0AEDF6B2DE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140C5EB-3E68-4219-BD55-0D140735F42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A1FA367-95A3-4B50-B41F-7C8295E6A475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507559B-B1D8-4208-8DEC-BB36D78EA1FB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011DD70-9A9D-4705-AB82-6A2D52270273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B6B5D3-8C17-478F-A646-DA03DB2773BB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9224EBC-144B-4A56-BA50-04DDE37BC454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5C582F1-6400-4930-9348-635C438DF134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8D018CE-9388-4303-A541-29C07E2F7EA0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F61AEE4-9B80-4210-BD28-FEE2DA0082DA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2D7558-B0FA-4AB0-9943-2C881C2D0B5A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22EE4D7-AFAD-4322-8415-CF140D7814FF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4E20E6-8199-4D78-A859-CA9D9AFD90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C8BA380-D953-437B-A404-377857A3DFC8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GrpSpPr/>
          <p:nvPr/>
        </p:nvGrpSpPr>
        <p:grpSpPr>
          <a:xfrm>
            <a:off x="6006190" y="2076159"/>
            <a:ext cx="2864510" cy="2888383"/>
            <a:chOff x="5651440" y="2076159"/>
            <a:chExt cx="2864510" cy="2888383"/>
          </a:xfrm>
        </p:grpSpPr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5651440" y="2736301"/>
              <a:ext cx="1433463" cy="1637949"/>
              <a:chOff x="5651440" y="2736301"/>
              <a:chExt cx="1433463" cy="1637949"/>
            </a:xfrm>
            <a:solidFill>
              <a:schemeClr val="accent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1FA911C-2F4D-41ED-B076-834FE20639A4}"/>
                  </a:ext>
                </a:extLst>
              </p:cNvPr>
              <p:cNvSpPr/>
              <p:nvPr/>
            </p:nvSpPr>
            <p:spPr>
              <a:xfrm>
                <a:off x="5785661" y="2736301"/>
                <a:ext cx="1299242" cy="1637949"/>
              </a:xfrm>
              <a:custGeom>
                <a:avLst/>
                <a:gdLst>
                  <a:gd name="connsiteX0" fmla="*/ 0 w 1299242"/>
                  <a:gd name="connsiteY0" fmla="*/ 376787 h 1637949"/>
                  <a:gd name="connsiteX1" fmla="*/ 234961 w 1299242"/>
                  <a:gd name="connsiteY1" fmla="*/ 1637949 h 1637949"/>
                  <a:gd name="connsiteX2" fmla="*/ 199711 w 1299242"/>
                  <a:gd name="connsiteY2" fmla="*/ 651419 h 1637949"/>
                  <a:gd name="connsiteX3" fmla="*/ 1299242 w 1299242"/>
                  <a:gd name="connsiteY3" fmla="*/ 308703 h 1637949"/>
                  <a:gd name="connsiteX4" fmla="*/ 1196675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0" y="376787"/>
                    </a:moveTo>
                    <a:lnTo>
                      <a:pt x="234961" y="1637949"/>
                    </a:lnTo>
                    <a:lnTo>
                      <a:pt x="199711" y="651419"/>
                    </a:lnTo>
                    <a:lnTo>
                      <a:pt x="1299242" y="308703"/>
                    </a:lnTo>
                    <a:lnTo>
                      <a:pt x="1196675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2306AB-1525-4A08-A308-1CF8037BFACA}"/>
                  </a:ext>
                </a:extLst>
              </p:cNvPr>
              <p:cNvSpPr/>
              <p:nvPr/>
            </p:nvSpPr>
            <p:spPr>
              <a:xfrm>
                <a:off x="5785680" y="2812335"/>
                <a:ext cx="1181310" cy="442755"/>
              </a:xfrm>
              <a:custGeom>
                <a:avLst/>
                <a:gdLst>
                  <a:gd name="connsiteX0" fmla="*/ 58928 w 1181310"/>
                  <a:gd name="connsiteY0" fmla="*/ 442755 h 442755"/>
                  <a:gd name="connsiteX1" fmla="*/ 2575 w 1181310"/>
                  <a:gd name="connsiteY1" fmla="*/ 400903 h 442755"/>
                  <a:gd name="connsiteX2" fmla="*/ 41774 w 1181310"/>
                  <a:gd name="connsiteY2" fmla="*/ 327220 h 442755"/>
                  <a:gd name="connsiteX3" fmla="*/ 1105171 w 1181310"/>
                  <a:gd name="connsiteY3" fmla="*/ 2601 h 442755"/>
                  <a:gd name="connsiteX4" fmla="*/ 1178736 w 1181310"/>
                  <a:gd name="connsiteY4" fmla="*/ 41859 h 442755"/>
                  <a:gd name="connsiteX5" fmla="*/ 1139537 w 1181310"/>
                  <a:gd name="connsiteY5" fmla="*/ 115543 h 442755"/>
                  <a:gd name="connsiteX6" fmla="*/ 76140 w 1181310"/>
                  <a:gd name="connsiteY6" fmla="*/ 440162 h 442755"/>
                  <a:gd name="connsiteX7" fmla="*/ 58928 w 1181310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0" h="442755">
                    <a:moveTo>
                      <a:pt x="58928" y="442755"/>
                    </a:moveTo>
                    <a:cubicBezTo>
                      <a:pt x="33699" y="442755"/>
                      <a:pt x="10297" y="426368"/>
                      <a:pt x="2575" y="400903"/>
                    </a:cubicBezTo>
                    <a:cubicBezTo>
                      <a:pt x="-6916" y="369720"/>
                      <a:pt x="10650" y="336710"/>
                      <a:pt x="41774" y="327220"/>
                    </a:cubicBezTo>
                    <a:lnTo>
                      <a:pt x="1105171" y="2601"/>
                    </a:lnTo>
                    <a:cubicBezTo>
                      <a:pt x="1136236" y="-6948"/>
                      <a:pt x="1169246" y="10618"/>
                      <a:pt x="1178736" y="41859"/>
                    </a:cubicBezTo>
                    <a:cubicBezTo>
                      <a:pt x="1188227" y="73042"/>
                      <a:pt x="1170661" y="106052"/>
                      <a:pt x="1139537" y="115543"/>
                    </a:cubicBezTo>
                    <a:lnTo>
                      <a:pt x="76140" y="440162"/>
                    </a:lnTo>
                    <a:cubicBezTo>
                      <a:pt x="70422" y="441930"/>
                      <a:pt x="64587" y="442755"/>
                      <a:pt x="58928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5651440" y="2997376"/>
                <a:ext cx="492086" cy="492086"/>
                <a:chOff x="5651440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8C55D9B-B1B5-4297-8823-D06E2E4BB637}"/>
                    </a:ext>
                  </a:extLst>
                </p:cNvPr>
                <p:cNvSpPr/>
                <p:nvPr/>
              </p:nvSpPr>
              <p:spPr>
                <a:xfrm>
                  <a:off x="5710386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5B4E09C-EC63-46AC-BC3B-68809C895865}"/>
                    </a:ext>
                  </a:extLst>
                </p:cNvPr>
                <p:cNvSpPr/>
                <p:nvPr/>
              </p:nvSpPr>
              <p:spPr>
                <a:xfrm>
                  <a:off x="5651440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7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7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69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738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76ECC9-3140-4980-BE49-98DA4C2E26B4}"/>
                  </a:ext>
                </a:extLst>
              </p:cNvPr>
              <p:cNvSpPr/>
              <p:nvPr/>
            </p:nvSpPr>
            <p:spPr>
              <a:xfrm rot="-4972627">
                <a:off x="5777805" y="3123694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7082487" y="2736301"/>
              <a:ext cx="1433463" cy="1637949"/>
              <a:chOff x="7082487" y="2736301"/>
              <a:chExt cx="1433463" cy="1637949"/>
            </a:xfrm>
            <a:solidFill>
              <a:schemeClr val="accent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B292ED-DD3B-4A8F-8A8E-8B8BEE1E0AAE}"/>
                  </a:ext>
                </a:extLst>
              </p:cNvPr>
              <p:cNvSpPr/>
              <p:nvPr/>
            </p:nvSpPr>
            <p:spPr>
              <a:xfrm>
                <a:off x="7082487" y="2736301"/>
                <a:ext cx="1299242" cy="1637949"/>
              </a:xfrm>
              <a:custGeom>
                <a:avLst/>
                <a:gdLst>
                  <a:gd name="connsiteX0" fmla="*/ 1299242 w 1299242"/>
                  <a:gd name="connsiteY0" fmla="*/ 376787 h 1637949"/>
                  <a:gd name="connsiteX1" fmla="*/ 1064281 w 1299242"/>
                  <a:gd name="connsiteY1" fmla="*/ 1637949 h 1637949"/>
                  <a:gd name="connsiteX2" fmla="*/ 1099531 w 1299242"/>
                  <a:gd name="connsiteY2" fmla="*/ 651419 h 1637949"/>
                  <a:gd name="connsiteX3" fmla="*/ 0 w 1299242"/>
                  <a:gd name="connsiteY3" fmla="*/ 308703 h 1637949"/>
                  <a:gd name="connsiteX4" fmla="*/ 102626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1299242" y="376787"/>
                    </a:moveTo>
                    <a:lnTo>
                      <a:pt x="1064281" y="1637949"/>
                    </a:lnTo>
                    <a:lnTo>
                      <a:pt x="1099531" y="651419"/>
                    </a:lnTo>
                    <a:lnTo>
                      <a:pt x="0" y="308703"/>
                    </a:lnTo>
                    <a:lnTo>
                      <a:pt x="102626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CC0F8F1-C1C6-4A65-9C13-A19D6341056A}"/>
                  </a:ext>
                </a:extLst>
              </p:cNvPr>
              <p:cNvSpPr/>
              <p:nvPr/>
            </p:nvSpPr>
            <p:spPr>
              <a:xfrm>
                <a:off x="7200399" y="2812335"/>
                <a:ext cx="1181311" cy="442755"/>
              </a:xfrm>
              <a:custGeom>
                <a:avLst/>
                <a:gdLst>
                  <a:gd name="connsiteX0" fmla="*/ 1122383 w 1181311"/>
                  <a:gd name="connsiteY0" fmla="*/ 442755 h 442755"/>
                  <a:gd name="connsiteX1" fmla="*/ 1178736 w 1181311"/>
                  <a:gd name="connsiteY1" fmla="*/ 400903 h 442755"/>
                  <a:gd name="connsiteX2" fmla="*/ 1139537 w 1181311"/>
                  <a:gd name="connsiteY2" fmla="*/ 327220 h 442755"/>
                  <a:gd name="connsiteX3" fmla="*/ 76140 w 1181311"/>
                  <a:gd name="connsiteY3" fmla="*/ 2601 h 442755"/>
                  <a:gd name="connsiteX4" fmla="*/ 2575 w 1181311"/>
                  <a:gd name="connsiteY4" fmla="*/ 41859 h 442755"/>
                  <a:gd name="connsiteX5" fmla="*/ 41774 w 1181311"/>
                  <a:gd name="connsiteY5" fmla="*/ 115543 h 442755"/>
                  <a:gd name="connsiteX6" fmla="*/ 1105171 w 1181311"/>
                  <a:gd name="connsiteY6" fmla="*/ 440162 h 442755"/>
                  <a:gd name="connsiteX7" fmla="*/ 1122383 w 1181311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1" h="442755">
                    <a:moveTo>
                      <a:pt x="1122383" y="442755"/>
                    </a:moveTo>
                    <a:cubicBezTo>
                      <a:pt x="1147613" y="442755"/>
                      <a:pt x="1171014" y="426368"/>
                      <a:pt x="1178736" y="400903"/>
                    </a:cubicBezTo>
                    <a:cubicBezTo>
                      <a:pt x="1188227" y="369720"/>
                      <a:pt x="1170661" y="336710"/>
                      <a:pt x="1139537" y="327220"/>
                    </a:cubicBezTo>
                    <a:lnTo>
                      <a:pt x="76140" y="2601"/>
                    </a:lnTo>
                    <a:cubicBezTo>
                      <a:pt x="45075" y="-6948"/>
                      <a:pt x="12065" y="10618"/>
                      <a:pt x="2575" y="41859"/>
                    </a:cubicBezTo>
                    <a:cubicBezTo>
                      <a:pt x="-6916" y="73042"/>
                      <a:pt x="10650" y="106052"/>
                      <a:pt x="41774" y="115543"/>
                    </a:cubicBezTo>
                    <a:lnTo>
                      <a:pt x="1105171" y="440162"/>
                    </a:lnTo>
                    <a:cubicBezTo>
                      <a:pt x="1110948" y="441930"/>
                      <a:pt x="1116724" y="442755"/>
                      <a:pt x="1122383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8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8023864" y="2997376"/>
                <a:ext cx="492086" cy="492086"/>
                <a:chOff x="8023864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94C217F-D335-4E11-ADEE-7F491B3E013E}"/>
                    </a:ext>
                  </a:extLst>
                </p:cNvPr>
                <p:cNvSpPr/>
                <p:nvPr/>
              </p:nvSpPr>
              <p:spPr>
                <a:xfrm>
                  <a:off x="8082810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37635FBF-F9B7-4178-94DB-1BB967E51947}"/>
                    </a:ext>
                  </a:extLst>
                </p:cNvPr>
                <p:cNvSpPr/>
                <p:nvPr/>
              </p:nvSpPr>
              <p:spPr>
                <a:xfrm>
                  <a:off x="8023864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6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6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10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679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F5FC993-AE71-4E9A-99DE-DA1CC1EA8B16}"/>
                  </a:ext>
                </a:extLst>
              </p:cNvPr>
              <p:cNvSpPr/>
              <p:nvPr/>
            </p:nvSpPr>
            <p:spPr>
              <a:xfrm rot="-427373">
                <a:off x="8150216" y="3123765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E21EC71-02E8-43EE-B9C6-B70C0D7499B7}"/>
                </a:ext>
              </a:extLst>
            </p:cNvPr>
            <p:cNvSpPr/>
            <p:nvPr/>
          </p:nvSpPr>
          <p:spPr>
            <a:xfrm>
              <a:off x="6910186" y="2076159"/>
              <a:ext cx="344130" cy="670694"/>
            </a:xfrm>
            <a:custGeom>
              <a:avLst/>
              <a:gdLst>
                <a:gd name="connsiteX0" fmla="*/ 0 w 344130"/>
                <a:gd name="connsiteY0" fmla="*/ 0 h 670694"/>
                <a:gd name="connsiteX1" fmla="*/ 344130 w 344130"/>
                <a:gd name="connsiteY1" fmla="*/ 0 h 670694"/>
                <a:gd name="connsiteX2" fmla="*/ 344130 w 344130"/>
                <a:gd name="connsiteY2" fmla="*/ 670694 h 670694"/>
                <a:gd name="connsiteX3" fmla="*/ 0 w 344130"/>
                <a:gd name="connsiteY3" fmla="*/ 670694 h 6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130" h="670694">
                  <a:moveTo>
                    <a:pt x="0" y="0"/>
                  </a:moveTo>
                  <a:lnTo>
                    <a:pt x="344130" y="0"/>
                  </a:lnTo>
                  <a:lnTo>
                    <a:pt x="344130" y="670694"/>
                  </a:lnTo>
                  <a:lnTo>
                    <a:pt x="0" y="670694"/>
                  </a:lnTo>
                  <a:close/>
                </a:path>
              </a:pathLst>
            </a:custGeom>
            <a:solidFill>
              <a:srgbClr val="0072C6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CA0DE9-7AFE-49D9-9A27-6D0500D95680}"/>
                </a:ext>
              </a:extLst>
            </p:cNvPr>
            <p:cNvSpPr/>
            <p:nvPr/>
          </p:nvSpPr>
          <p:spPr>
            <a:xfrm>
              <a:off x="7082487" y="2076159"/>
              <a:ext cx="118305" cy="702230"/>
            </a:xfrm>
            <a:custGeom>
              <a:avLst/>
              <a:gdLst>
                <a:gd name="connsiteX0" fmla="*/ 0 w 118305"/>
                <a:gd name="connsiteY0" fmla="*/ 0 h 702230"/>
                <a:gd name="connsiteX1" fmla="*/ 118306 w 118305"/>
                <a:gd name="connsiteY1" fmla="*/ 0 h 702230"/>
                <a:gd name="connsiteX2" fmla="*/ 118306 w 118305"/>
                <a:gd name="connsiteY2" fmla="*/ 702231 h 702230"/>
                <a:gd name="connsiteX3" fmla="*/ 0 w 118305"/>
                <a:gd name="connsiteY3" fmla="*/ 702231 h 70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05" h="702230">
                  <a:moveTo>
                    <a:pt x="0" y="0"/>
                  </a:moveTo>
                  <a:lnTo>
                    <a:pt x="118306" y="0"/>
                  </a:lnTo>
                  <a:lnTo>
                    <a:pt x="118306" y="702231"/>
                  </a:lnTo>
                  <a:lnTo>
                    <a:pt x="0" y="702231"/>
                  </a:lnTo>
                  <a:close/>
                </a:path>
              </a:pathLst>
            </a:custGeom>
            <a:solidFill>
              <a:srgbClr val="59B4D9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2B33-57E5-4C6D-B0FD-3D66372D6E86}"/>
                </a:ext>
              </a:extLst>
            </p:cNvPr>
            <p:cNvSpPr/>
            <p:nvPr/>
          </p:nvSpPr>
          <p:spPr>
            <a:xfrm>
              <a:off x="6027048" y="3549824"/>
              <a:ext cx="2116477" cy="1414718"/>
            </a:xfrm>
            <a:custGeom>
              <a:avLst/>
              <a:gdLst>
                <a:gd name="connsiteX0" fmla="*/ 0 w 2116477"/>
                <a:gd name="connsiteY0" fmla="*/ 0 h 1414718"/>
                <a:gd name="connsiteX1" fmla="*/ 2116478 w 2116477"/>
                <a:gd name="connsiteY1" fmla="*/ 0 h 1414718"/>
                <a:gd name="connsiteX2" fmla="*/ 2116478 w 2116477"/>
                <a:gd name="connsiteY2" fmla="*/ 1414718 h 1414718"/>
                <a:gd name="connsiteX3" fmla="*/ 0 w 2116477"/>
                <a:gd name="connsiteY3" fmla="*/ 1414718 h 141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477" h="1414718">
                  <a:moveTo>
                    <a:pt x="0" y="0"/>
                  </a:moveTo>
                  <a:lnTo>
                    <a:pt x="2116478" y="0"/>
                  </a:lnTo>
                  <a:lnTo>
                    <a:pt x="2116478" y="1414718"/>
                  </a:lnTo>
                  <a:lnTo>
                    <a:pt x="0" y="1414718"/>
                  </a:lnTo>
                  <a:close/>
                </a:path>
              </a:pathLst>
            </a:custGeom>
            <a:solidFill>
              <a:srgbClr val="A0A1A2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0ADC2-A341-4FC0-A12E-88EE745E7766}"/>
                </a:ext>
              </a:extLst>
            </p:cNvPr>
            <p:cNvSpPr/>
            <p:nvPr/>
          </p:nvSpPr>
          <p:spPr>
            <a:xfrm>
              <a:off x="6139341" y="3766334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98567DC-BD1B-478A-8919-4D6272E232C7}"/>
                </a:ext>
              </a:extLst>
            </p:cNvPr>
            <p:cNvSpPr/>
            <p:nvPr/>
          </p:nvSpPr>
          <p:spPr>
            <a:xfrm>
              <a:off x="6846700" y="3739396"/>
              <a:ext cx="117893" cy="989359"/>
            </a:xfrm>
            <a:custGeom>
              <a:avLst/>
              <a:gdLst>
                <a:gd name="connsiteX0" fmla="*/ 0 w 117893"/>
                <a:gd name="connsiteY0" fmla="*/ 0 h 989359"/>
                <a:gd name="connsiteX1" fmla="*/ 117893 w 117893"/>
                <a:gd name="connsiteY1" fmla="*/ 0 h 989359"/>
                <a:gd name="connsiteX2" fmla="*/ 117893 w 117893"/>
                <a:gd name="connsiteY2" fmla="*/ 989360 h 989359"/>
                <a:gd name="connsiteX3" fmla="*/ 0 w 117893"/>
                <a:gd name="connsiteY3" fmla="*/ 989360 h 98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989359">
                  <a:moveTo>
                    <a:pt x="0" y="0"/>
                  </a:moveTo>
                  <a:lnTo>
                    <a:pt x="117893" y="0"/>
                  </a:lnTo>
                  <a:lnTo>
                    <a:pt x="117893" y="989360"/>
                  </a:lnTo>
                  <a:lnTo>
                    <a:pt x="0" y="98936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442560F-39EC-4D26-86C5-9857089A8222}"/>
                </a:ext>
              </a:extLst>
            </p:cNvPr>
            <p:cNvSpPr/>
            <p:nvPr/>
          </p:nvSpPr>
          <p:spPr>
            <a:xfrm>
              <a:off x="6493021" y="3726663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846704F-BD7C-4061-81F6-5879C2F9C1A3}"/>
                </a:ext>
              </a:extLst>
            </p:cNvPr>
            <p:cNvSpPr/>
            <p:nvPr/>
          </p:nvSpPr>
          <p:spPr>
            <a:xfrm>
              <a:off x="7200380" y="3726663"/>
              <a:ext cx="117893" cy="1041409"/>
            </a:xfrm>
            <a:custGeom>
              <a:avLst/>
              <a:gdLst>
                <a:gd name="connsiteX0" fmla="*/ 0 w 117893"/>
                <a:gd name="connsiteY0" fmla="*/ 0 h 1041409"/>
                <a:gd name="connsiteX1" fmla="*/ 117893 w 117893"/>
                <a:gd name="connsiteY1" fmla="*/ 0 h 1041409"/>
                <a:gd name="connsiteX2" fmla="*/ 117893 w 117893"/>
                <a:gd name="connsiteY2" fmla="*/ 1041410 h 1041409"/>
                <a:gd name="connsiteX3" fmla="*/ 0 w 117893"/>
                <a:gd name="connsiteY3" fmla="*/ 1041410 h 104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41409">
                  <a:moveTo>
                    <a:pt x="0" y="0"/>
                  </a:moveTo>
                  <a:lnTo>
                    <a:pt x="117893" y="0"/>
                  </a:lnTo>
                  <a:lnTo>
                    <a:pt x="117893" y="1041410"/>
                  </a:lnTo>
                  <a:lnTo>
                    <a:pt x="0" y="104141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68BC4E-E15D-44BA-9416-2E5C541E88C6}"/>
                </a:ext>
              </a:extLst>
            </p:cNvPr>
            <p:cNvSpPr/>
            <p:nvPr/>
          </p:nvSpPr>
          <p:spPr>
            <a:xfrm>
              <a:off x="755405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F3E423-9A86-4426-AA0B-25B9A91DB23A}"/>
                </a:ext>
              </a:extLst>
            </p:cNvPr>
            <p:cNvSpPr/>
            <p:nvPr/>
          </p:nvSpPr>
          <p:spPr>
            <a:xfrm>
              <a:off x="790773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74A42E9-5D4A-426F-A262-37B987D66024}"/>
                </a:ext>
              </a:extLst>
            </p:cNvPr>
            <p:cNvSpPr/>
            <p:nvPr/>
          </p:nvSpPr>
          <p:spPr>
            <a:xfrm>
              <a:off x="6142701" y="3667717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6143458-2CCD-489E-B70D-8E5B26C195F7}"/>
                </a:ext>
              </a:extLst>
            </p:cNvPr>
            <p:cNvSpPr/>
            <p:nvPr/>
          </p:nvSpPr>
          <p:spPr>
            <a:xfrm>
              <a:off x="6142701" y="4728756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399A32-3DB9-428D-BC44-2751953AB24F}"/>
                </a:ext>
              </a:extLst>
            </p:cNvPr>
            <p:cNvSpPr/>
            <p:nvPr/>
          </p:nvSpPr>
          <p:spPr>
            <a:xfrm>
              <a:off x="6658130" y="2427244"/>
              <a:ext cx="816174" cy="816174"/>
            </a:xfrm>
            <a:custGeom>
              <a:avLst/>
              <a:gdLst>
                <a:gd name="connsiteX0" fmla="*/ 816175 w 816174"/>
                <a:gd name="connsiteY0" fmla="*/ 408087 h 816174"/>
                <a:gd name="connsiteX1" fmla="*/ 408087 w 816174"/>
                <a:gd name="connsiteY1" fmla="*/ 816175 h 816174"/>
                <a:gd name="connsiteX2" fmla="*/ 0 w 816174"/>
                <a:gd name="connsiteY2" fmla="*/ 408087 h 816174"/>
                <a:gd name="connsiteX3" fmla="*/ 408087 w 816174"/>
                <a:gd name="connsiteY3" fmla="*/ 0 h 816174"/>
                <a:gd name="connsiteX4" fmla="*/ 816175 w 816174"/>
                <a:gd name="connsiteY4" fmla="*/ 408087 h 8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174" h="816174">
                  <a:moveTo>
                    <a:pt x="816175" y="408087"/>
                  </a:moveTo>
                  <a:cubicBezTo>
                    <a:pt x="816175" y="633468"/>
                    <a:pt x="633468" y="816175"/>
                    <a:pt x="408087" y="816175"/>
                  </a:cubicBezTo>
                  <a:cubicBezTo>
                    <a:pt x="182707" y="816175"/>
                    <a:pt x="0" y="633468"/>
                    <a:pt x="0" y="408087"/>
                  </a:cubicBezTo>
                  <a:cubicBezTo>
                    <a:pt x="0" y="182707"/>
                    <a:pt x="182707" y="0"/>
                    <a:pt x="408087" y="0"/>
                  </a:cubicBezTo>
                  <a:cubicBezTo>
                    <a:pt x="633468" y="0"/>
                    <a:pt x="816175" y="182707"/>
                    <a:pt x="816175" y="408087"/>
                  </a:cubicBez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65C63DA-4E5F-4A59-B15F-B3364D9624C5}"/>
                </a:ext>
              </a:extLst>
            </p:cNvPr>
            <p:cNvSpPr/>
            <p:nvPr/>
          </p:nvSpPr>
          <p:spPr>
            <a:xfrm>
              <a:off x="6653591" y="2422706"/>
              <a:ext cx="825252" cy="825252"/>
            </a:xfrm>
            <a:custGeom>
              <a:avLst/>
              <a:gdLst>
                <a:gd name="connsiteX0" fmla="*/ 825252 w 825252"/>
                <a:gd name="connsiteY0" fmla="*/ 412626 h 825252"/>
                <a:gd name="connsiteX1" fmla="*/ 412626 w 825252"/>
                <a:gd name="connsiteY1" fmla="*/ 825252 h 825252"/>
                <a:gd name="connsiteX2" fmla="*/ 0 w 825252"/>
                <a:gd name="connsiteY2" fmla="*/ 412626 h 825252"/>
                <a:gd name="connsiteX3" fmla="*/ 412626 w 825252"/>
                <a:gd name="connsiteY3" fmla="*/ 0 h 825252"/>
                <a:gd name="connsiteX4" fmla="*/ 825252 w 825252"/>
                <a:gd name="connsiteY4" fmla="*/ 412626 h 82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252" h="825252">
                  <a:moveTo>
                    <a:pt x="825252" y="412626"/>
                  </a:moveTo>
                  <a:cubicBezTo>
                    <a:pt x="825252" y="640513"/>
                    <a:pt x="640513" y="825252"/>
                    <a:pt x="412626" y="825252"/>
                  </a:cubicBezTo>
                  <a:cubicBezTo>
                    <a:pt x="184739" y="825252"/>
                    <a:pt x="0" y="640513"/>
                    <a:pt x="0" y="412626"/>
                  </a:cubicBezTo>
                  <a:cubicBezTo>
                    <a:pt x="0" y="184739"/>
                    <a:pt x="184739" y="0"/>
                    <a:pt x="412626" y="0"/>
                  </a:cubicBezTo>
                  <a:cubicBezTo>
                    <a:pt x="640513" y="0"/>
                    <a:pt x="825252" y="184739"/>
                    <a:pt x="825252" y="412626"/>
                  </a:cubicBezTo>
                  <a:close/>
                </a:path>
              </a:pathLst>
            </a:custGeom>
            <a:solidFill>
              <a:srgbClr val="7FBA00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1E192D-DF96-4B12-AC76-DD33B99B20B6}"/>
                </a:ext>
              </a:extLst>
            </p:cNvPr>
            <p:cNvSpPr/>
            <p:nvPr/>
          </p:nvSpPr>
          <p:spPr>
            <a:xfrm>
              <a:off x="6753564" y="2518081"/>
              <a:ext cx="632555" cy="632673"/>
            </a:xfrm>
            <a:custGeom>
              <a:avLst/>
              <a:gdLst>
                <a:gd name="connsiteX0" fmla="*/ 59 w 632555"/>
                <a:gd name="connsiteY0" fmla="*/ 551504 h 632673"/>
                <a:gd name="connsiteX1" fmla="*/ 59 w 632555"/>
                <a:gd name="connsiteY1" fmla="*/ 553568 h 632673"/>
                <a:gd name="connsiteX2" fmla="*/ 1650 w 632555"/>
                <a:gd name="connsiteY2" fmla="*/ 553568 h 632673"/>
                <a:gd name="connsiteX3" fmla="*/ 59 w 632555"/>
                <a:gd name="connsiteY3" fmla="*/ 551504 h 632673"/>
                <a:gd name="connsiteX4" fmla="*/ 316366 w 632555"/>
                <a:gd name="connsiteY4" fmla="*/ 237260 h 632673"/>
                <a:gd name="connsiteX5" fmla="*/ 237260 w 632555"/>
                <a:gd name="connsiteY5" fmla="*/ 316366 h 632673"/>
                <a:gd name="connsiteX6" fmla="*/ 316366 w 632555"/>
                <a:gd name="connsiteY6" fmla="*/ 395473 h 632673"/>
                <a:gd name="connsiteX7" fmla="*/ 395473 w 632555"/>
                <a:gd name="connsiteY7" fmla="*/ 316366 h 632673"/>
                <a:gd name="connsiteX8" fmla="*/ 316366 w 632555"/>
                <a:gd name="connsiteY8" fmla="*/ 237260 h 632673"/>
                <a:gd name="connsiteX9" fmla="*/ 67258 w 632555"/>
                <a:gd name="connsiteY9" fmla="*/ 509122 h 632673"/>
                <a:gd name="connsiteX10" fmla="*/ 123552 w 632555"/>
                <a:gd name="connsiteY10" fmla="*/ 565534 h 632673"/>
                <a:gd name="connsiteX11" fmla="*/ 201421 w 632555"/>
                <a:gd name="connsiteY11" fmla="*/ 504819 h 632673"/>
                <a:gd name="connsiteX12" fmla="*/ 264376 w 632555"/>
                <a:gd name="connsiteY12" fmla="*/ 530991 h 632673"/>
                <a:gd name="connsiteX13" fmla="*/ 276460 w 632555"/>
                <a:gd name="connsiteY13" fmla="*/ 628666 h 632673"/>
                <a:gd name="connsiteX14" fmla="*/ 316307 w 632555"/>
                <a:gd name="connsiteY14" fmla="*/ 632674 h 632673"/>
                <a:gd name="connsiteX15" fmla="*/ 356155 w 632555"/>
                <a:gd name="connsiteY15" fmla="*/ 628666 h 632673"/>
                <a:gd name="connsiteX16" fmla="*/ 368239 w 632555"/>
                <a:gd name="connsiteY16" fmla="*/ 530991 h 632673"/>
                <a:gd name="connsiteX17" fmla="*/ 431194 w 632555"/>
                <a:gd name="connsiteY17" fmla="*/ 504819 h 632673"/>
                <a:gd name="connsiteX18" fmla="*/ 509063 w 632555"/>
                <a:gd name="connsiteY18" fmla="*/ 565534 h 632673"/>
                <a:gd name="connsiteX19" fmla="*/ 565357 w 632555"/>
                <a:gd name="connsiteY19" fmla="*/ 509122 h 632673"/>
                <a:gd name="connsiteX20" fmla="*/ 504642 w 632555"/>
                <a:gd name="connsiteY20" fmla="*/ 431312 h 632673"/>
                <a:gd name="connsiteX21" fmla="*/ 530814 w 632555"/>
                <a:gd name="connsiteY21" fmla="*/ 368416 h 632673"/>
                <a:gd name="connsiteX22" fmla="*/ 628548 w 632555"/>
                <a:gd name="connsiteY22" fmla="*/ 356155 h 632673"/>
                <a:gd name="connsiteX23" fmla="*/ 632556 w 632555"/>
                <a:gd name="connsiteY23" fmla="*/ 316307 h 632673"/>
                <a:gd name="connsiteX24" fmla="*/ 628548 w 632555"/>
                <a:gd name="connsiteY24" fmla="*/ 276460 h 632673"/>
                <a:gd name="connsiteX25" fmla="*/ 530873 w 632555"/>
                <a:gd name="connsiteY25" fmla="*/ 264258 h 632673"/>
                <a:gd name="connsiteX26" fmla="*/ 504701 w 632555"/>
                <a:gd name="connsiteY26" fmla="*/ 201362 h 632673"/>
                <a:gd name="connsiteX27" fmla="*/ 565357 w 632555"/>
                <a:gd name="connsiteY27" fmla="*/ 123493 h 632673"/>
                <a:gd name="connsiteX28" fmla="*/ 509063 w 632555"/>
                <a:gd name="connsiteY28" fmla="*/ 67199 h 632673"/>
                <a:gd name="connsiteX29" fmla="*/ 431194 w 632555"/>
                <a:gd name="connsiteY29" fmla="*/ 127855 h 632673"/>
                <a:gd name="connsiteX30" fmla="*/ 368239 w 632555"/>
                <a:gd name="connsiteY30" fmla="*/ 101683 h 632673"/>
                <a:gd name="connsiteX31" fmla="*/ 356155 w 632555"/>
                <a:gd name="connsiteY31" fmla="*/ 4008 h 632673"/>
                <a:gd name="connsiteX32" fmla="*/ 316307 w 632555"/>
                <a:gd name="connsiteY32" fmla="*/ 0 h 632673"/>
                <a:gd name="connsiteX33" fmla="*/ 276460 w 632555"/>
                <a:gd name="connsiteY33" fmla="*/ 4008 h 632673"/>
                <a:gd name="connsiteX34" fmla="*/ 264376 w 632555"/>
                <a:gd name="connsiteY34" fmla="*/ 101683 h 632673"/>
                <a:gd name="connsiteX35" fmla="*/ 201421 w 632555"/>
                <a:gd name="connsiteY35" fmla="*/ 127855 h 632673"/>
                <a:gd name="connsiteX36" fmla="*/ 123552 w 632555"/>
                <a:gd name="connsiteY36" fmla="*/ 67199 h 632673"/>
                <a:gd name="connsiteX37" fmla="*/ 67258 w 632555"/>
                <a:gd name="connsiteY37" fmla="*/ 123493 h 632673"/>
                <a:gd name="connsiteX38" fmla="*/ 127973 w 632555"/>
                <a:gd name="connsiteY38" fmla="*/ 201362 h 632673"/>
                <a:gd name="connsiteX39" fmla="*/ 101801 w 632555"/>
                <a:gd name="connsiteY39" fmla="*/ 264258 h 632673"/>
                <a:gd name="connsiteX40" fmla="*/ 4126 w 632555"/>
                <a:gd name="connsiteY40" fmla="*/ 276460 h 632673"/>
                <a:gd name="connsiteX41" fmla="*/ 0 w 632555"/>
                <a:gd name="connsiteY41" fmla="*/ 316307 h 632673"/>
                <a:gd name="connsiteX42" fmla="*/ 4008 w 632555"/>
                <a:gd name="connsiteY42" fmla="*/ 356155 h 632673"/>
                <a:gd name="connsiteX43" fmla="*/ 101683 w 632555"/>
                <a:gd name="connsiteY43" fmla="*/ 368357 h 632673"/>
                <a:gd name="connsiteX44" fmla="*/ 127855 w 632555"/>
                <a:gd name="connsiteY44" fmla="*/ 431253 h 632673"/>
                <a:gd name="connsiteX45" fmla="*/ 316366 w 632555"/>
                <a:gd name="connsiteY45" fmla="*/ 474461 h 632673"/>
                <a:gd name="connsiteX46" fmla="*/ 158213 w 632555"/>
                <a:gd name="connsiteY46" fmla="*/ 316190 h 632673"/>
                <a:gd name="connsiteX47" fmla="*/ 316484 w 632555"/>
                <a:gd name="connsiteY47" fmla="*/ 158036 h 632673"/>
                <a:gd name="connsiteX48" fmla="*/ 474638 w 632555"/>
                <a:gd name="connsiteY48" fmla="*/ 316307 h 632673"/>
                <a:gd name="connsiteX49" fmla="*/ 316366 w 632555"/>
                <a:gd name="connsiteY49" fmla="*/ 474461 h 632673"/>
                <a:gd name="connsiteX50" fmla="*/ 316366 w 632555"/>
                <a:gd name="connsiteY50" fmla="*/ 474461 h 6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32555" h="632673">
                  <a:moveTo>
                    <a:pt x="59" y="551504"/>
                  </a:moveTo>
                  <a:lnTo>
                    <a:pt x="59" y="553568"/>
                  </a:lnTo>
                  <a:lnTo>
                    <a:pt x="1650" y="553568"/>
                  </a:lnTo>
                  <a:lnTo>
                    <a:pt x="59" y="551504"/>
                  </a:lnTo>
                  <a:close/>
                  <a:moveTo>
                    <a:pt x="316366" y="237260"/>
                  </a:moveTo>
                  <a:cubicBezTo>
                    <a:pt x="272687" y="237260"/>
                    <a:pt x="237260" y="272687"/>
                    <a:pt x="237260" y="316366"/>
                  </a:cubicBezTo>
                  <a:cubicBezTo>
                    <a:pt x="237260" y="360046"/>
                    <a:pt x="272687" y="395473"/>
                    <a:pt x="316366" y="395473"/>
                  </a:cubicBezTo>
                  <a:cubicBezTo>
                    <a:pt x="360046" y="395473"/>
                    <a:pt x="395473" y="360046"/>
                    <a:pt x="395473" y="316366"/>
                  </a:cubicBezTo>
                  <a:cubicBezTo>
                    <a:pt x="395473" y="272628"/>
                    <a:pt x="360046" y="237260"/>
                    <a:pt x="316366" y="237260"/>
                  </a:cubicBezTo>
                  <a:close/>
                  <a:moveTo>
                    <a:pt x="67258" y="509122"/>
                  </a:moveTo>
                  <a:cubicBezTo>
                    <a:pt x="83645" y="530343"/>
                    <a:pt x="102449" y="549147"/>
                    <a:pt x="123552" y="565534"/>
                  </a:cubicBezTo>
                  <a:lnTo>
                    <a:pt x="201421" y="504819"/>
                  </a:lnTo>
                  <a:cubicBezTo>
                    <a:pt x="220637" y="516549"/>
                    <a:pt x="241740" y="525509"/>
                    <a:pt x="264376" y="530991"/>
                  </a:cubicBezTo>
                  <a:lnTo>
                    <a:pt x="276460" y="628666"/>
                  </a:lnTo>
                  <a:cubicBezTo>
                    <a:pt x="289664" y="630434"/>
                    <a:pt x="302632" y="632674"/>
                    <a:pt x="316307" y="632674"/>
                  </a:cubicBezTo>
                  <a:cubicBezTo>
                    <a:pt x="329983" y="632674"/>
                    <a:pt x="342951" y="630375"/>
                    <a:pt x="356155" y="628666"/>
                  </a:cubicBezTo>
                  <a:lnTo>
                    <a:pt x="368239" y="530991"/>
                  </a:lnTo>
                  <a:cubicBezTo>
                    <a:pt x="390875" y="525509"/>
                    <a:pt x="411978" y="516490"/>
                    <a:pt x="431194" y="504819"/>
                  </a:cubicBezTo>
                  <a:lnTo>
                    <a:pt x="509063" y="565534"/>
                  </a:lnTo>
                  <a:cubicBezTo>
                    <a:pt x="530166" y="549147"/>
                    <a:pt x="549029" y="530343"/>
                    <a:pt x="565357" y="509122"/>
                  </a:cubicBezTo>
                  <a:lnTo>
                    <a:pt x="504642" y="431312"/>
                  </a:lnTo>
                  <a:cubicBezTo>
                    <a:pt x="516431" y="412037"/>
                    <a:pt x="525450" y="390993"/>
                    <a:pt x="530814" y="368416"/>
                  </a:cubicBezTo>
                  <a:lnTo>
                    <a:pt x="628548" y="356155"/>
                  </a:lnTo>
                  <a:cubicBezTo>
                    <a:pt x="630316" y="342951"/>
                    <a:pt x="632556" y="329983"/>
                    <a:pt x="632556" y="316307"/>
                  </a:cubicBezTo>
                  <a:cubicBezTo>
                    <a:pt x="632556" y="302632"/>
                    <a:pt x="630257" y="289664"/>
                    <a:pt x="628548" y="276460"/>
                  </a:cubicBezTo>
                  <a:lnTo>
                    <a:pt x="530873" y="264258"/>
                  </a:lnTo>
                  <a:cubicBezTo>
                    <a:pt x="525509" y="242035"/>
                    <a:pt x="516667" y="220814"/>
                    <a:pt x="504701" y="201362"/>
                  </a:cubicBezTo>
                  <a:lnTo>
                    <a:pt x="565357" y="123493"/>
                  </a:lnTo>
                  <a:cubicBezTo>
                    <a:pt x="549029" y="102449"/>
                    <a:pt x="530107" y="83527"/>
                    <a:pt x="509063" y="67199"/>
                  </a:cubicBezTo>
                  <a:lnTo>
                    <a:pt x="431194" y="127855"/>
                  </a:lnTo>
                  <a:cubicBezTo>
                    <a:pt x="411742" y="115889"/>
                    <a:pt x="390462" y="107047"/>
                    <a:pt x="368239" y="101683"/>
                  </a:cubicBezTo>
                  <a:lnTo>
                    <a:pt x="356155" y="4008"/>
                  </a:lnTo>
                  <a:cubicBezTo>
                    <a:pt x="342951" y="2358"/>
                    <a:pt x="329983" y="0"/>
                    <a:pt x="316307" y="0"/>
                  </a:cubicBezTo>
                  <a:cubicBezTo>
                    <a:pt x="302632" y="0"/>
                    <a:pt x="289664" y="2358"/>
                    <a:pt x="276460" y="4008"/>
                  </a:cubicBezTo>
                  <a:lnTo>
                    <a:pt x="264376" y="101683"/>
                  </a:lnTo>
                  <a:cubicBezTo>
                    <a:pt x="242153" y="107047"/>
                    <a:pt x="220932" y="115889"/>
                    <a:pt x="201421" y="127855"/>
                  </a:cubicBezTo>
                  <a:lnTo>
                    <a:pt x="123552" y="67199"/>
                  </a:lnTo>
                  <a:cubicBezTo>
                    <a:pt x="102508" y="83527"/>
                    <a:pt x="83586" y="102449"/>
                    <a:pt x="67258" y="123493"/>
                  </a:cubicBezTo>
                  <a:lnTo>
                    <a:pt x="127973" y="201362"/>
                  </a:lnTo>
                  <a:cubicBezTo>
                    <a:pt x="116184" y="220637"/>
                    <a:pt x="107165" y="241681"/>
                    <a:pt x="101801" y="264258"/>
                  </a:cubicBezTo>
                  <a:lnTo>
                    <a:pt x="4126" y="276460"/>
                  </a:lnTo>
                  <a:cubicBezTo>
                    <a:pt x="2299" y="289664"/>
                    <a:pt x="0" y="302632"/>
                    <a:pt x="0" y="316307"/>
                  </a:cubicBezTo>
                  <a:cubicBezTo>
                    <a:pt x="0" y="329983"/>
                    <a:pt x="2299" y="342951"/>
                    <a:pt x="4008" y="356155"/>
                  </a:cubicBezTo>
                  <a:lnTo>
                    <a:pt x="101683" y="368357"/>
                  </a:lnTo>
                  <a:cubicBezTo>
                    <a:pt x="107047" y="390875"/>
                    <a:pt x="116066" y="411919"/>
                    <a:pt x="127855" y="431253"/>
                  </a:cubicBezTo>
                  <a:moveTo>
                    <a:pt x="316366" y="474461"/>
                  </a:moveTo>
                  <a:cubicBezTo>
                    <a:pt x="229008" y="474461"/>
                    <a:pt x="158154" y="403607"/>
                    <a:pt x="158213" y="316190"/>
                  </a:cubicBezTo>
                  <a:cubicBezTo>
                    <a:pt x="158272" y="228772"/>
                    <a:pt x="229066" y="157977"/>
                    <a:pt x="316484" y="158036"/>
                  </a:cubicBezTo>
                  <a:cubicBezTo>
                    <a:pt x="403843" y="158036"/>
                    <a:pt x="474697" y="228890"/>
                    <a:pt x="474638" y="316307"/>
                  </a:cubicBezTo>
                  <a:cubicBezTo>
                    <a:pt x="474638" y="403725"/>
                    <a:pt x="403784" y="474520"/>
                    <a:pt x="316366" y="474461"/>
                  </a:cubicBezTo>
                  <a:lnTo>
                    <a:pt x="316366" y="474461"/>
                  </a:ln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02">
        <p:fade/>
      </p:transition>
    </mc:Choice>
    <mc:Fallback>
      <p:transition spd="med" advTm="2302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C75C23C-7414-4913-95FE-BEC4AF91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5" y="4739447"/>
            <a:ext cx="1133475" cy="1133475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27D9A4-D67D-4CA7-8863-60AD766C7416}"/>
              </a:ext>
            </a:extLst>
          </p:cNvPr>
          <p:cNvGrpSpPr/>
          <p:nvPr/>
        </p:nvGrpSpPr>
        <p:grpSpPr>
          <a:xfrm>
            <a:off x="6320304" y="4354681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911310AB-C3EA-469C-9466-19B028B8853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566B78-EFDF-4B28-8956-E44C7C6568E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ABFF9-DA3F-4853-A8AF-F1431262EE3A}"/>
              </a:ext>
            </a:extLst>
          </p:cNvPr>
          <p:cNvSpPr txBox="1"/>
          <p:nvPr/>
        </p:nvSpPr>
        <p:spPr>
          <a:xfrm>
            <a:off x="6313932" y="4585630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10.2.1.3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0B7BE-75B2-431D-B15F-708CDC435552}"/>
              </a:ext>
            </a:extLst>
          </p:cNvPr>
          <p:cNvSpPr txBox="1"/>
          <p:nvPr/>
        </p:nvSpPr>
        <p:spPr>
          <a:xfrm>
            <a:off x="6313932" y="4732266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54">
        <p:fade/>
      </p:transition>
    </mc:Choice>
    <mc:Fallback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702">
        <p:fade/>
      </p:transition>
    </mc:Choice>
    <mc:Fallback>
      <p:transition spd="med" advTm="870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197221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03">
        <p:fade/>
      </p:transition>
    </mc:Choice>
    <mc:Fallback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973-48BF-4FF1-8179-50C8FA85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&amp; User Experience</a:t>
            </a:r>
          </a:p>
        </p:txBody>
      </p:sp>
      <p:pic>
        <p:nvPicPr>
          <p:cNvPr id="1026" name="Picture 2" descr="Image result for open door">
            <a:extLst>
              <a:ext uri="{FF2B5EF4-FFF2-40B4-BE49-F238E27FC236}">
                <a16:creationId xmlns:a16="http://schemas.microsoft.com/office/drawing/2014/main" id="{10BFE6BD-7A4C-4860-86FB-88191CF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09" y="1548307"/>
            <a:ext cx="9425491" cy="5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A0FBD0-C71F-451F-8B0D-A8CC0C0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828175" cy="13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lling automatic closing door">
            <a:extLst>
              <a:ext uri="{FF2B5EF4-FFF2-40B4-BE49-F238E27FC236}">
                <a16:creationId xmlns:a16="http://schemas.microsoft.com/office/drawing/2014/main" id="{F45CB1E1-A814-4D7E-9D70-4803D1C1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4" y="91705"/>
            <a:ext cx="2901597" cy="14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lease close the door">
            <a:extLst>
              <a:ext uri="{FF2B5EF4-FFF2-40B4-BE49-F238E27FC236}">
                <a16:creationId xmlns:a16="http://schemas.microsoft.com/office/drawing/2014/main" id="{9596A9B5-C092-4E59-91F3-04CBA116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909435" cy="13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0225E-2329-4A23-8854-81F397F84DCE}"/>
              </a:ext>
            </a:extLst>
          </p:cNvPr>
          <p:cNvGrpSpPr/>
          <p:nvPr/>
        </p:nvGrpSpPr>
        <p:grpSpPr>
          <a:xfrm>
            <a:off x="5651079" y="2736782"/>
            <a:ext cx="1909435" cy="1384340"/>
            <a:chOff x="7277092" y="4448424"/>
            <a:chExt cx="2705725" cy="1961651"/>
          </a:xfrm>
        </p:grpSpPr>
        <p:pic>
          <p:nvPicPr>
            <p:cNvPr id="11" name="Picture 14" descr="Image result for please close the door">
              <a:extLst>
                <a:ext uri="{FF2B5EF4-FFF2-40B4-BE49-F238E27FC236}">
                  <a16:creationId xmlns:a16="http://schemas.microsoft.com/office/drawing/2014/main" id="{2CCBD58B-3E98-4509-92B7-A199834C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092" y="4448424"/>
              <a:ext cx="2705725" cy="196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D3621-8256-4A19-A28B-A3C8203677A5}"/>
                </a:ext>
              </a:extLst>
            </p:cNvPr>
            <p:cNvSpPr txBox="1"/>
            <p:nvPr/>
          </p:nvSpPr>
          <p:spPr>
            <a:xfrm>
              <a:off x="7370345" y="5287205"/>
              <a:ext cx="2459457" cy="1046709"/>
            </a:xfrm>
            <a:prstGeom prst="rect">
              <a:avLst/>
            </a:prstGeom>
            <a:solidFill>
              <a:srgbClr val="F5F6F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/>
                <a:t>KEEP US SECURE</a:t>
              </a:r>
            </a:p>
            <a:p>
              <a:pPr algn="ctr"/>
              <a:r>
                <a:rPr lang="en-US" sz="1400" b="1" dirty="0"/>
                <a:t>Lock Doors </a:t>
              </a:r>
              <a:br>
                <a:rPr lang="en-US" sz="1400" b="1" dirty="0"/>
              </a:br>
              <a:r>
                <a:rPr lang="en-US" sz="1400" b="1" dirty="0"/>
                <a:t>Upon Leaving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FD0DB0-462E-4414-84D5-8972E0CA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80" y="2700380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F3C3-BFA0-474D-A1D3-C2ACB198E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181" y="2700428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7103AA-E08C-4D01-A09C-15F134C947D0}"/>
              </a:ext>
            </a:extLst>
          </p:cNvPr>
          <p:cNvSpPr/>
          <p:nvPr/>
        </p:nvSpPr>
        <p:spPr>
          <a:xfrm>
            <a:off x="296699" y="1601712"/>
            <a:ext cx="6778536" cy="1096207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 the good people to help with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easy to do the right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…difficult to do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90630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B0D2E-8DA9-41E8-8822-8D3A777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B0EB5-032D-4BD8-A7D4-69042165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Security isn’t just one thing</a:t>
            </a:r>
          </a:p>
          <a:p>
            <a:r>
              <a:rPr lang="en-US" dirty="0"/>
              <a:t>Predict what’s possible, not just what’s happened</a:t>
            </a:r>
          </a:p>
          <a:p>
            <a:r>
              <a:rPr lang="en-US" dirty="0"/>
              <a:t>Apply minimal privileges and access, balancing users needs</a:t>
            </a:r>
          </a:p>
          <a:p>
            <a:r>
              <a:rPr lang="en-US" dirty="0"/>
              <a:t>Protect from the bad people, enable the good people</a:t>
            </a:r>
          </a:p>
          <a:p>
            <a:r>
              <a:rPr lang="en-US" dirty="0"/>
              <a:t>Don’t wait for the aftermath cleanup</a:t>
            </a:r>
          </a:p>
          <a:p>
            <a:r>
              <a:rPr lang="en-US" dirty="0"/>
              <a:t>Enforce policy for where to pull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base</a:t>
            </a:r>
            <a:r>
              <a:rPr lang="en-US" dirty="0"/>
              <a:t>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your</a:t>
            </a:r>
            <a:r>
              <a:rPr lang="en-US" dirty="0"/>
              <a:t> images</a:t>
            </a:r>
          </a:p>
          <a:p>
            <a:r>
              <a:rPr lang="en-US" dirty="0"/>
              <a:t>Secure nodes</a:t>
            </a:r>
          </a:p>
          <a:p>
            <a:r>
              <a:rPr lang="en-US" dirty="0"/>
              <a:t>Keep scanning images for new vulnerabilities</a:t>
            </a:r>
          </a:p>
          <a:p>
            <a:r>
              <a:rPr lang="en-US" dirty="0"/>
              <a:t>Monitor network traffic, not just static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8D06-31D0-4E8E-B2FB-1A890252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stevelasker.blog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Choosing a Docker Registry, and other topics</a:t>
            </a:r>
          </a:p>
          <a:p>
            <a:r>
              <a:rPr lang="en-US" dirty="0">
                <a:hlinkClick r:id="rId3"/>
              </a:rPr>
              <a:t>aka.ms/acr/Quarantine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Quarantine Pattern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838200" y="28252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4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2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github.com/</a:t>
            </a:r>
            <a:r>
              <a:rPr lang="en-US" sz="1400" dirty="0" err="1">
                <a:hlinkClick r:id="rId6"/>
              </a:rPr>
              <a:t>SteveLasker</a:t>
            </a:r>
            <a:r>
              <a:rPr lang="en-US" sz="1400" dirty="0">
                <a:hlinkClick r:id="rId6"/>
              </a:rPr>
              <a:t>/presentations</a:t>
            </a:r>
            <a:endParaRPr lang="en-US" sz="140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87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-476540" y="-270302"/>
            <a:ext cx="1415870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16899"/>
              </p:ext>
            </p:extLst>
          </p:nvPr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4622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121">
        <p:fade/>
      </p:transition>
    </mc:Choice>
    <mc:Fallback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6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80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16" grpId="0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4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2" grpId="0"/>
      <p:bldP spid="333" grpId="0"/>
      <p:bldP spid="333" grpId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Container Workflows, w/Security 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Policy &amp; Usability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82655"/>
            <a:ext cx="857250" cy="769546"/>
            <a:chOff x="9796927" y="4002915"/>
            <a:chExt cx="857250" cy="76954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9671" y="4002915"/>
              <a:ext cx="769545" cy="769546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AAE0C6-854F-4E2E-A692-79576135C8BB}"/>
              </a:ext>
            </a:extLst>
          </p:cNvPr>
          <p:cNvGrpSpPr/>
          <p:nvPr/>
        </p:nvGrpSpPr>
        <p:grpSpPr>
          <a:xfrm>
            <a:off x="2016906" y="381000"/>
            <a:ext cx="8158187" cy="5184151"/>
            <a:chOff x="3810000" y="-1763364"/>
            <a:chExt cx="10896600" cy="6924287"/>
          </a:xfrm>
        </p:grpSpPr>
        <p:pic>
          <p:nvPicPr>
            <p:cNvPr id="35" name="ACR Task">
              <a:extLst>
                <a:ext uri="{FF2B5EF4-FFF2-40B4-BE49-F238E27FC236}">
                  <a16:creationId xmlns:a16="http://schemas.microsoft.com/office/drawing/2014/main" id="{41AC03AD-4CC7-4B48-86BE-FB9B36F21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0000" y="1755614"/>
              <a:ext cx="3033938" cy="3308535"/>
            </a:xfrm>
            <a:prstGeom prst="rect">
              <a:avLst/>
            </a:prstGeom>
          </p:spPr>
        </p:pic>
        <p:pic>
          <p:nvPicPr>
            <p:cNvPr id="37" name="FunctionalTests">
              <a:extLst>
                <a:ext uri="{FF2B5EF4-FFF2-40B4-BE49-F238E27FC236}">
                  <a16:creationId xmlns:a16="http://schemas.microsoft.com/office/drawing/2014/main" id="{22909099-CAB0-4900-8FE7-E7E188A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990179" y="1697076"/>
              <a:ext cx="3405308" cy="3405308"/>
            </a:xfrm>
            <a:prstGeom prst="rect">
              <a:avLst/>
            </a:prstGeom>
          </p:spPr>
        </p:pic>
        <p:pic>
          <p:nvPicPr>
            <p:cNvPr id="39" name="DevOpsPipelines">
              <a:extLst>
                <a:ext uri="{FF2B5EF4-FFF2-40B4-BE49-F238E27FC236}">
                  <a16:creationId xmlns:a16="http://schemas.microsoft.com/office/drawing/2014/main" id="{DD77D57F-69FA-48A5-9C70-80976D8F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1231" y="-1763364"/>
              <a:ext cx="3346769" cy="3346769"/>
            </a:xfrm>
            <a:prstGeom prst="rect">
              <a:avLst/>
            </a:prstGeom>
          </p:spPr>
        </p:pic>
        <p:pic>
          <p:nvPicPr>
            <p:cNvPr id="1026" name="Picture 2" descr="Image result for cnab duffle logo">
              <a:extLst>
                <a:ext uri="{FF2B5EF4-FFF2-40B4-BE49-F238E27FC236}">
                  <a16:creationId xmlns:a16="http://schemas.microsoft.com/office/drawing/2014/main" id="{E8D3F79D-96A2-449B-B1B0-C82AC663D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5555" r="22500" b="32222"/>
            <a:stretch/>
          </p:blipFill>
          <p:spPr bwMode="auto">
            <a:xfrm>
              <a:off x="10668000" y="1734232"/>
              <a:ext cx="4038600" cy="3426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27C3597-E632-49C1-A2B2-FE96A471BBF4}"/>
              </a:ext>
            </a:extLst>
          </p:cNvPr>
          <p:cNvSpPr txBox="1"/>
          <p:nvPr/>
        </p:nvSpPr>
        <p:spPr>
          <a:xfrm>
            <a:off x="2274183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0717F9-7181-43C9-AF6B-908A32B04CE0}"/>
              </a:ext>
            </a:extLst>
          </p:cNvPr>
          <p:cNvSpPr txBox="1"/>
          <p:nvPr/>
        </p:nvSpPr>
        <p:spPr>
          <a:xfrm>
            <a:off x="4794176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E3D21B-2742-4D95-A9D3-714E0B3CCCFB}"/>
              </a:ext>
            </a:extLst>
          </p:cNvPr>
          <p:cNvSpPr txBox="1"/>
          <p:nvPr/>
        </p:nvSpPr>
        <p:spPr>
          <a:xfrm>
            <a:off x="7572922" y="5638800"/>
            <a:ext cx="218067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818E-E2DA-43C0-B703-AF2807930D77}"/>
              </a:ext>
            </a:extLst>
          </p:cNvPr>
          <p:cNvSpPr txBox="1"/>
          <p:nvPr/>
        </p:nvSpPr>
        <p:spPr>
          <a:xfrm>
            <a:off x="4794176" y="60960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Secure</a:t>
            </a:r>
          </a:p>
        </p:txBody>
      </p:sp>
    </p:spTree>
    <p:extLst>
      <p:ext uri="{BB962C8B-B14F-4D97-AF65-F5344CB8AC3E}">
        <p14:creationId xmlns:p14="http://schemas.microsoft.com/office/powerpoint/2010/main" val="139774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2213</Words>
  <Application>Microsoft Office PowerPoint</Application>
  <PresentationFormat>Widescreen</PresentationFormat>
  <Paragraphs>549</Paragraphs>
  <Slides>25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Segoe UI Semibold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Authentication &amp; Authorization </vt:lpstr>
      <vt:lpstr>PowerPoint Presentation</vt:lpstr>
      <vt:lpstr>Build, Test, Deploy</vt:lpstr>
      <vt:lpstr>Security Boundaries</vt:lpstr>
      <vt:lpstr>Post Development</vt:lpstr>
      <vt:lpstr>Container Patching</vt:lpstr>
      <vt:lpstr>Are Your Base Artifacts Secure?</vt:lpstr>
      <vt:lpstr>Automating Base Artifact Updates</vt:lpstr>
      <vt:lpstr>Automating Base Image Updates</vt:lpstr>
      <vt:lpstr>ACR Tasks  A primitive of container  lifecycle management</vt:lpstr>
      <vt:lpstr>VNET &amp; Firewalls   </vt:lpstr>
      <vt:lpstr>VNet &amp; Firewall Rules</vt:lpstr>
      <vt:lpstr>Container Registries  Secured by Default</vt:lpstr>
      <vt:lpstr>Secured By Default</vt:lpstr>
      <vt:lpstr>PowerPoint Presentation</vt:lpstr>
      <vt:lpstr>Policy &amp; User Experience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45</cp:revision>
  <dcterms:created xsi:type="dcterms:W3CDTF">2019-05-15T21:28:25Z</dcterms:created>
  <dcterms:modified xsi:type="dcterms:W3CDTF">2019-11-16T18:10:11Z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